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5"/>
  </p:notesMasterIdLst>
  <p:sldIdLst>
    <p:sldId id="257" r:id="rId2"/>
    <p:sldId id="324" r:id="rId3"/>
    <p:sldId id="326" r:id="rId4"/>
    <p:sldId id="327" r:id="rId5"/>
    <p:sldId id="328" r:id="rId6"/>
    <p:sldId id="320" r:id="rId7"/>
    <p:sldId id="315" r:id="rId8"/>
    <p:sldId id="283" r:id="rId9"/>
    <p:sldId id="310" r:id="rId10"/>
    <p:sldId id="325" r:id="rId11"/>
    <p:sldId id="263" r:id="rId12"/>
    <p:sldId id="323" r:id="rId13"/>
    <p:sldId id="293" r:id="rId14"/>
    <p:sldId id="318" r:id="rId15"/>
    <p:sldId id="329" r:id="rId16"/>
    <p:sldId id="266" r:id="rId17"/>
    <p:sldId id="285" r:id="rId18"/>
    <p:sldId id="267" r:id="rId19"/>
    <p:sldId id="304" r:id="rId20"/>
    <p:sldId id="331" r:id="rId21"/>
    <p:sldId id="273" r:id="rId22"/>
    <p:sldId id="321" r:id="rId23"/>
    <p:sldId id="330" r:id="rId24"/>
  </p:sldIdLst>
  <p:sldSz cx="12192000" cy="6858000"/>
  <p:notesSz cx="6858000" cy="9144000"/>
  <p:embeddedFontLst>
    <p:embeddedFont>
      <p:font typeface="맑은 고딕" panose="020B0503020000020004" pitchFamily="50" charset="-127"/>
      <p:regular r:id="rId26"/>
      <p:bold r:id="rId27"/>
    </p:embeddedFont>
    <p:embeddedFont>
      <p:font typeface="함초롬바탕" panose="02030604000101010101" pitchFamily="18" charset="-127"/>
      <p:regular r:id="rId28"/>
      <p:bold r:id="rId29"/>
    </p:embeddedFont>
    <p:embeddedFont>
      <p:font typeface="a가시고기B" panose="02020600000000000000" pitchFamily="18" charset="-127"/>
      <p:regular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동민 김" initials="동김" lastIdx="1" clrIdx="0">
    <p:extLst>
      <p:ext uri="{19B8F6BF-5375-455C-9EA6-DF929625EA0E}">
        <p15:presenceInfo xmlns:p15="http://schemas.microsoft.com/office/powerpoint/2012/main" userId="동민 김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81BD"/>
    <a:srgbClr val="A6AAA8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0440" autoAdjust="0"/>
  </p:normalViewPr>
  <p:slideViewPr>
    <p:cSldViewPr snapToGrid="0">
      <p:cViewPr varScale="1">
        <p:scale>
          <a:sx n="78" d="100"/>
          <a:sy n="78" d="100"/>
        </p:scale>
        <p:origin x="878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864841-D7C0-46C1-B8DF-C271A85531C8}" type="datetimeFigureOut">
              <a:rPr lang="ko-KR" altLang="en-US" smtClean="0"/>
              <a:pPr/>
              <a:t>2018-01-25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99520E-C537-40B6-A8DC-FF12422EF8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3911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961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7172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31761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46583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위험지역에 진입 시 어찌 판단할 것인가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실시간으로 위치를 받는건지 임계영역을 확인하는건지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19443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3551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10970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55213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9227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299C0D-E938-4CC4-8111-CC228B47CC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C38DE99-8FD3-4C44-9A20-299134CC03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2F2B3C-2322-43B3-B37B-0E9F14254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629C-35D7-4ED5-BD4A-2D3440E8C930}" type="datetime1">
              <a:rPr lang="ko-KR" altLang="en-US" smtClean="0"/>
              <a:pPr/>
              <a:t>2018-01-25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7424FB-F4A7-49D3-9250-0EA61D0D2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EF1641-407C-44D3-A5C3-9A62764BB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6972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C47872-0CE7-4433-A1C7-D673AB3A5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028B32F-48FA-40FC-A1FB-022191FF13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283837-44C7-4025-B2F6-28CF0A397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30EB6-C7F7-4415-B294-E8F200D58843}" type="datetime1">
              <a:rPr lang="ko-KR" altLang="en-US" smtClean="0"/>
              <a:pPr/>
              <a:t>2018-01-25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A3562E-7741-4B06-A2FF-8AB4407C4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6C581C-3FDC-4B6B-A98A-1801D7FC0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6935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4395B5B-72B4-4872-80C1-4DA4D9E5DE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4789BD7-3448-4460-8681-012809A930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EDDE85-7AFA-43D9-B106-3FAA9B352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965D0-4910-41BC-9FCE-178BBD2718FF}" type="datetime1">
              <a:rPr lang="ko-KR" altLang="en-US" smtClean="0"/>
              <a:pPr/>
              <a:t>2018-01-25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D7F604-D1E5-42C2-831D-6150F094A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CD98F7-A4E5-4BAD-BF60-E975ED4D1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5943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F9DCE4-8C46-40A8-9696-20D18C41C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85C71D-8627-4BC6-B810-B2F15A5EC6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0CB15B-EFDC-4CDA-BAD4-AF73A7969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589B9-EAF4-4062-8171-AF23E288B741}" type="datetime1">
              <a:rPr lang="ko-KR" altLang="en-US" smtClean="0"/>
              <a:pPr/>
              <a:t>2018-01-25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6F1EA3-2515-44F4-8A99-0D6147293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D1D914-5E6C-4D0C-9553-6DCA6D107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3832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EE7D48-A37B-4BE1-8A34-76B6C6D19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CC14B9C-F1D7-4073-B3C3-8908E80A58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40CE59-53A9-40FF-8C72-A7EB0E457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F6EED-A7F0-44BC-8379-842BF3FA5582}" type="datetime1">
              <a:rPr lang="ko-KR" altLang="en-US" smtClean="0"/>
              <a:pPr/>
              <a:t>2018-01-25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6CF287-F564-40B8-8E72-76DF6E1F5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BE057F-08B7-43AB-A4BA-BB07F7A19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7237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F698E0-F4FB-44FB-A9DA-1C82AE6CF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CC2313-7C93-46B9-A5B7-BAB42EBC54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6A36BA-4EA4-44EF-A954-35B0D6A85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C9068D-DEEF-4693-9D3A-B6044020D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743A9-28F7-485E-8A92-522E10D8C052}" type="datetime1">
              <a:rPr lang="ko-KR" altLang="en-US" smtClean="0"/>
              <a:pPr/>
              <a:t>2018-01-25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9EFDC1-9FD0-4DD6-B8B3-FDEBAE197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C99698-F584-4676-B89E-A6FE219BF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343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26DE65-FF1A-45EE-93B3-3DE700F47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0A86A0-FC19-43F7-BCA4-A84D4CBD84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C334AAB-1897-4378-B7D9-C3CF46E3F2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9A298F0-5D7E-4E64-AB56-7E2DD6A390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507442F-9B99-4702-917A-4231021B75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598394C-9307-4D29-8602-67C0B9B01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56AF9-A11F-4D88-9FC0-FC2F44C76413}" type="datetime1">
              <a:rPr lang="ko-KR" altLang="en-US" smtClean="0"/>
              <a:pPr/>
              <a:t>2018-01-25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AD817DA-A5F5-4F00-8472-AA5C49E45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609BAB3-855B-4469-8DAC-1A46EE6DB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548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527BD8-B1FA-49C9-A625-D6DB7F006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A4F216C-A428-4A33-96BC-C06C93C1B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6D05-7387-4B12-A30F-7A0FDB66E3DD}" type="datetime1">
              <a:rPr lang="ko-KR" altLang="en-US" smtClean="0"/>
              <a:pPr/>
              <a:t>2018-01-25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EF764E1-A16A-45FE-B5D8-EFD2A0496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1CEED72-8842-43AF-A4FB-A0A2E3135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8525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798A5D-75EA-4D14-905D-53F9FCD2E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48ED8-C829-4885-88FB-383AA39D0AED}" type="datetime1">
              <a:rPr lang="ko-KR" altLang="en-US" smtClean="0"/>
              <a:pPr/>
              <a:t>2018-01-25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3C313E9-6C8C-4BF4-B97C-2EBF9933A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AF1ABA-FA51-4C8D-88D3-09A9F5C76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0323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D9D652-DCFC-484F-8FD8-516A26F73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D2EA0B-AB3B-44D7-9F73-71359B5204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519FDD-F86C-4609-B6DB-68F543A204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DC5C29-71CA-4BD4-B3A0-28C33474A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09D08-EA7B-498B-9BA4-FE00AD5D46D0}" type="datetime1">
              <a:rPr lang="ko-KR" altLang="en-US" smtClean="0"/>
              <a:pPr/>
              <a:t>2018-01-25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D19B507-25F6-4A24-B418-3E362B485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6B91D9-B532-4419-BE89-343CACD26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3380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DFC4D3-9FF9-4B27-B35B-5128F9D66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7F7CC06-3EC6-465C-8E89-948B0D566D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3306C11-0F9D-49BD-BC0C-E61CCEC0D8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F2A678-3BE1-4F2C-8408-C193A2FBA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37676-B207-4C44-A9BB-800BC32E237C}" type="datetime1">
              <a:rPr lang="ko-KR" altLang="en-US" smtClean="0"/>
              <a:pPr/>
              <a:t>2018-01-25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90807F5-D04F-4A53-9090-E359B1365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1A307C-A6DB-48CF-AEC1-55ADACE8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6902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62F3F0A-141F-4282-AABF-B74BF7E8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E048A6-2496-4338-95CF-00F3CB76F8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552221-548F-4EDD-B497-8954F11FCD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4527A3-E141-4C2B-A272-E2B22957B5D9}" type="datetime1">
              <a:rPr lang="ko-KR" altLang="en-US" smtClean="0"/>
              <a:pPr/>
              <a:t>2018-01-25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CC6B50-4F8C-4B82-B8EF-4EC6CD7F22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72F285-E676-4BA2-9335-9652C751D1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722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m.blog.naver.com/PostView.nhn?blogId=espone1117&amp;logNo=220442660096&amp;proxyReferer=https://m.search.naver.com/search.na" TargetMode="External"/><Relationship Id="rId2" Type="http://schemas.openxmlformats.org/officeDocument/2006/relationships/hyperlink" Target="https://m.blog.naver.com/PostView.nhn?blogId=espone1117&amp;logNo=220437282828&amp;isFromSearchAddView=tru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inter.kics.or.kr/storage/paper/event/2015_winter2014/publish/6D-2.pdf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tnews.com/20140529000028" TargetMode="External"/><Relationship Id="rId7" Type="http://schemas.openxmlformats.org/officeDocument/2006/relationships/hyperlink" Target="https://www.semiconductorstore.com/cart/pc/viewPrd.asp?idproduct=70927" TargetMode="External"/><Relationship Id="rId2" Type="http://schemas.openxmlformats.org/officeDocument/2006/relationships/hyperlink" Target="http://enfant.designhouse.co.kr/magazine/type2view.php?num=5254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haru.kafra.kr/79" TargetMode="External"/><Relationship Id="rId5" Type="http://schemas.openxmlformats.org/officeDocument/2006/relationships/hyperlink" Target="https://thenounproject.com/" TargetMode="External"/><Relationship Id="rId4" Type="http://schemas.openxmlformats.org/officeDocument/2006/relationships/hyperlink" Target="http://normalog.com/2334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inal-Project-KPU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hyperlink" Target="https://github.com/justfun1213/Semicolone-Project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ktword.co.kr/abbr_view.php?nav=&amp;m_temp1=3941&amp;id=545" TargetMode="External"/><Relationship Id="rId13" Type="http://schemas.openxmlformats.org/officeDocument/2006/relationships/hyperlink" Target="http://www.ktword.co.kr/abbr_view.php?nav=&amp;m_temp1=3248&amp;id=232" TargetMode="External"/><Relationship Id="rId18" Type="http://schemas.openxmlformats.org/officeDocument/2006/relationships/hyperlink" Target="http://www.ktword.co.kr/abbr_view.php?nav=&amp;m_temp1=3870&amp;id=133" TargetMode="External"/><Relationship Id="rId3" Type="http://schemas.openxmlformats.org/officeDocument/2006/relationships/hyperlink" Target="http://www.ktword.co.kr/abbr_view.php?nav=&amp;m_temp1=947&amp;id=504" TargetMode="External"/><Relationship Id="rId7" Type="http://schemas.openxmlformats.org/officeDocument/2006/relationships/hyperlink" Target="http://www.ktword.co.kr/abbr_view.php?nav=&amp;m_temp1=3873&amp;id=200" TargetMode="External"/><Relationship Id="rId12" Type="http://schemas.openxmlformats.org/officeDocument/2006/relationships/hyperlink" Target="http://www.ktword.co.kr/abbr_view.php?nav=&amp;m_temp1=3808&amp;id=191" TargetMode="External"/><Relationship Id="rId17" Type="http://schemas.openxmlformats.org/officeDocument/2006/relationships/hyperlink" Target="http://www.ktword.co.kr/abbr_view.php?nav=&amp;m_temp1=4657&amp;id=584" TargetMode="External"/><Relationship Id="rId2" Type="http://schemas.openxmlformats.org/officeDocument/2006/relationships/hyperlink" Target="http://www.ktword.co.kr/abbr_view.php?nav=&amp;m_temp1=466&amp;id=131" TargetMode="External"/><Relationship Id="rId16" Type="http://schemas.openxmlformats.org/officeDocument/2006/relationships/hyperlink" Target="http://www.ktword.co.kr/abbr_view.php?nav=&amp;m_temp1=3498&amp;id=22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ktword.co.kr/abbr_view.php?nav=&amp;m_temp1=1933&amp;id=544" TargetMode="External"/><Relationship Id="rId11" Type="http://schemas.openxmlformats.org/officeDocument/2006/relationships/hyperlink" Target="http://www.ktword.co.kr/abbr_view.php?nav=&amp;m_temp1=921&amp;id=1183" TargetMode="External"/><Relationship Id="rId5" Type="http://schemas.openxmlformats.org/officeDocument/2006/relationships/hyperlink" Target="http://www.ktword.co.kr/abbr_view.php?nav=&amp;m_temp1=1369&amp;id=356" TargetMode="External"/><Relationship Id="rId15" Type="http://schemas.openxmlformats.org/officeDocument/2006/relationships/hyperlink" Target="http://www.ktword.co.kr/abbr_view.php?nav=&amp;m_temp1=2752&amp;id=352" TargetMode="External"/><Relationship Id="rId10" Type="http://schemas.openxmlformats.org/officeDocument/2006/relationships/hyperlink" Target="http://www.ktword.co.kr/abbr_view.php?nav=&amp;m_temp1=703&amp;id=364" TargetMode="External"/><Relationship Id="rId19" Type="http://schemas.openxmlformats.org/officeDocument/2006/relationships/image" Target="../media/image19.png"/><Relationship Id="rId4" Type="http://schemas.openxmlformats.org/officeDocument/2006/relationships/hyperlink" Target="http://www.ktword.co.kr/abbr_view.php?nav=&amp;m_temp1=440&amp;id=233" TargetMode="External"/><Relationship Id="rId9" Type="http://schemas.openxmlformats.org/officeDocument/2006/relationships/hyperlink" Target="http://www.ktword.co.kr/abbr_view.php?nav=&amp;m_temp1=1101&amp;id=546" TargetMode="External"/><Relationship Id="rId14" Type="http://schemas.openxmlformats.org/officeDocument/2006/relationships/hyperlink" Target="http://www.ktword.co.kr/abbr_view.php?nav=&amp;m_temp1=2334&amp;id=382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[인터파크투어] #무더위 타파! #워터파크의 시즌이 돌아왔다!">
            <a:extLst>
              <a:ext uri="{FF2B5EF4-FFF2-40B4-BE49-F238E27FC236}">
                <a16:creationId xmlns:a16="http://schemas.microsoft.com/office/drawing/2014/main" id="{011233BF-45B2-4819-9193-8B6A03D90C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B3A3D844-6F1E-4679-936B-EBC267DD0EDF}"/>
              </a:ext>
            </a:extLst>
          </p:cNvPr>
          <p:cNvSpPr/>
          <p:nvPr/>
        </p:nvSpPr>
        <p:spPr>
          <a:xfrm>
            <a:off x="-3993" y="-14128"/>
            <a:ext cx="12195991" cy="6872128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F1095FB-0B33-4F63-B172-2CC212AA33A4}"/>
              </a:ext>
            </a:extLst>
          </p:cNvPr>
          <p:cNvSpPr/>
          <p:nvPr/>
        </p:nvSpPr>
        <p:spPr>
          <a:xfrm>
            <a:off x="4381937" y="940970"/>
            <a:ext cx="3600400" cy="4032448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b="0" cap="none" dirty="0">
              <a:solidFill>
                <a:schemeClr val="bg1">
                  <a:lumMod val="95000"/>
                </a:schemeClr>
              </a:solidFill>
              <a:latin typeface="+mn-ea"/>
            </a:endParaRPr>
          </a:p>
          <a:p>
            <a:pPr algn="ctr"/>
            <a:endParaRPr lang="ko-KR" altLang="en-US" sz="3000" b="1" dirty="0">
              <a:latin typeface="+mn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345DAA7-2247-4C2E-A68C-A8FF4C5759AD}"/>
              </a:ext>
            </a:extLst>
          </p:cNvPr>
          <p:cNvSpPr/>
          <p:nvPr/>
        </p:nvSpPr>
        <p:spPr>
          <a:xfrm>
            <a:off x="3685123" y="5134411"/>
            <a:ext cx="499402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>
              <a:lnSpc>
                <a:spcPct val="150000"/>
              </a:lnSpc>
            </a:pPr>
            <a:r>
              <a:rPr lang="en-US" altLang="ko-KR" sz="1600" b="0" cap="none" dirty="0">
                <a:solidFill>
                  <a:schemeClr val="bg1"/>
                </a:solidFill>
                <a:latin typeface="+mn-ea"/>
              </a:rPr>
              <a:t>2013156005 </a:t>
            </a:r>
            <a:r>
              <a:rPr lang="ko-KR" altLang="en-US" sz="1600" b="0" cap="none" dirty="0">
                <a:solidFill>
                  <a:schemeClr val="bg1"/>
                </a:solidFill>
                <a:latin typeface="+mn-ea"/>
              </a:rPr>
              <a:t>김동민</a:t>
            </a:r>
            <a:r>
              <a:rPr lang="en-US" altLang="ko-KR" sz="1600" b="0" cap="none" dirty="0">
                <a:solidFill>
                  <a:schemeClr val="bg1"/>
                </a:solidFill>
                <a:latin typeface="+mn-ea"/>
              </a:rPr>
              <a:t>   </a:t>
            </a:r>
            <a:r>
              <a:rPr lang="ko-KR" altLang="en-US" sz="1600" b="0" cap="none" dirty="0" err="1">
                <a:solidFill>
                  <a:schemeClr val="bg1"/>
                </a:solidFill>
                <a:latin typeface="+mn-ea"/>
              </a:rPr>
              <a:t>최종필</a:t>
            </a:r>
            <a:r>
              <a:rPr lang="en-US" altLang="ko-KR" sz="1600" b="0" cap="none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600" b="0" cap="none" dirty="0" err="1">
                <a:solidFill>
                  <a:schemeClr val="bg1"/>
                </a:solidFill>
                <a:latin typeface="+mn-ea"/>
              </a:rPr>
              <a:t>교수님</a:t>
            </a:r>
            <a:endParaRPr lang="en-US" altLang="ko-KR" sz="1600" b="0" cap="none" dirty="0">
              <a:solidFill>
                <a:schemeClr val="bg1"/>
              </a:solidFill>
              <a:latin typeface="+mn-ea"/>
            </a:endParaRPr>
          </a:p>
          <a:p>
            <a:pPr algn="ctr" eaLnBrk="0"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2013156047 </a:t>
            </a:r>
            <a:r>
              <a:rPr lang="ko-KR" altLang="en-US" sz="1600" dirty="0" err="1">
                <a:solidFill>
                  <a:schemeClr val="bg1"/>
                </a:solidFill>
                <a:latin typeface="+mn-ea"/>
              </a:rPr>
              <a:t>허영민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   </a:t>
            </a:r>
            <a:r>
              <a:rPr lang="ko-KR" altLang="en-US" sz="1600" dirty="0" err="1">
                <a:solidFill>
                  <a:schemeClr val="bg1"/>
                </a:solidFill>
                <a:latin typeface="+mn-ea"/>
              </a:rPr>
              <a:t>최종필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 교수님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pPr algn="ctr" eaLnBrk="0"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2013156017 </a:t>
            </a:r>
            <a:r>
              <a:rPr lang="ko-KR" altLang="en-US" sz="1600" dirty="0" err="1">
                <a:solidFill>
                  <a:schemeClr val="bg1"/>
                </a:solidFill>
                <a:latin typeface="+mn-ea"/>
              </a:rPr>
              <a:t>나기엽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   </a:t>
            </a:r>
            <a:r>
              <a:rPr lang="ko-KR" altLang="en-US" sz="1600" dirty="0" err="1">
                <a:solidFill>
                  <a:schemeClr val="bg1"/>
                </a:solidFill>
                <a:latin typeface="+mn-ea"/>
              </a:rPr>
              <a:t>최종필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 교수님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pPr algn="ctr" eaLnBrk="0"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2012150009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김상현   </a:t>
            </a:r>
            <a:r>
              <a:rPr lang="ko-KR" altLang="en-US" sz="1600" dirty="0" err="1">
                <a:solidFill>
                  <a:schemeClr val="bg1"/>
                </a:solidFill>
                <a:latin typeface="+mn-ea"/>
              </a:rPr>
              <a:t>최종필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 교수님</a:t>
            </a:r>
            <a:endParaRPr lang="en-US" altLang="ko-KR" sz="1600" b="0" cap="none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3FEC4C-5F50-4C6A-BBFB-512D316E808F}"/>
              </a:ext>
            </a:extLst>
          </p:cNvPr>
          <p:cNvSpPr txBox="1"/>
          <p:nvPr/>
        </p:nvSpPr>
        <p:spPr>
          <a:xfrm>
            <a:off x="4381937" y="1856893"/>
            <a:ext cx="36004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6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수영장</a:t>
            </a:r>
            <a:endParaRPr lang="en-US" altLang="ko-KR" sz="3600" b="1" dirty="0">
              <a:solidFill>
                <a:schemeClr val="bg1">
                  <a:lumMod val="95000"/>
                </a:schemeClr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유아안전 도우미</a:t>
            </a:r>
            <a:endParaRPr lang="en-US" altLang="ko-KR" sz="3600" b="1" dirty="0">
              <a:solidFill>
                <a:schemeClr val="bg1">
                  <a:lumMod val="95000"/>
                </a:schemeClr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swimming</a:t>
            </a:r>
            <a:r>
              <a:rPr lang="ko-KR" altLang="en-US" sz="16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 </a:t>
            </a:r>
            <a:r>
              <a:rPr lang="en-US" altLang="ko-KR" sz="16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pool infant safety helper</a:t>
            </a:r>
            <a:endParaRPr lang="ko-KR" altLang="en-US" sz="1000" dirty="0">
              <a:solidFill>
                <a:schemeClr val="bg1">
                  <a:lumMod val="95000"/>
                </a:schemeClr>
              </a:solidFill>
              <a:latin typeface="+mn-ea"/>
            </a:endParaRPr>
          </a:p>
          <a:p>
            <a:pPr algn="ctr"/>
            <a:endParaRPr lang="ko-KR" altLang="en-US" sz="1200" dirty="0">
              <a:latin typeface="+mn-ea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B487483-318E-4FCE-B16E-8016B7DDB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1</a:t>
            </a:fld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421464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028E2D01-160A-411E-ABE7-0E5E782E538F}"/>
              </a:ext>
            </a:extLst>
          </p:cNvPr>
          <p:cNvSpPr txBox="1"/>
          <p:nvPr/>
        </p:nvSpPr>
        <p:spPr>
          <a:xfrm>
            <a:off x="537798" y="284755"/>
            <a:ext cx="5312496" cy="719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시스템 수행 시나리오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7A2D4C2-7D2C-4241-9C26-4821AB67AD74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DAE6D47-4AFA-429A-B83B-0E15B0A6D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10</a:t>
            </a:fld>
            <a:endParaRPr lang="ko-KR" altLang="en-US">
              <a:latin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12E4E4A-E302-4F2C-A5B1-9A75E40D85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852" y="1074439"/>
            <a:ext cx="9787083" cy="5382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839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4000"/>
    </mc:Choice>
    <mc:Fallback xmlns="">
      <p:transition advTm="4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CB1DBE6-0F98-4049-9665-432AD9D621A8}"/>
              </a:ext>
            </a:extLst>
          </p:cNvPr>
          <p:cNvSpPr txBox="1"/>
          <p:nvPr/>
        </p:nvSpPr>
        <p:spPr>
          <a:xfrm>
            <a:off x="537797" y="284756"/>
            <a:ext cx="53479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관련 연구 및 사례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A266267-9D37-4E05-9406-2517BA8159B6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FF5AE9-5138-4777-8EE5-F9C49680AEE5}"/>
              </a:ext>
            </a:extLst>
          </p:cNvPr>
          <p:cNvSpPr txBox="1"/>
          <p:nvPr/>
        </p:nvSpPr>
        <p:spPr>
          <a:xfrm>
            <a:off x="1956154" y="2018926"/>
            <a:ext cx="734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UWB</a:t>
            </a:r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8" name="_x470335616" descr="EMB0000afd43f9f">
            <a:extLst>
              <a:ext uri="{FF2B5EF4-FFF2-40B4-BE49-F238E27FC236}">
                <a16:creationId xmlns:a16="http://schemas.microsoft.com/office/drawing/2014/main" id="{5DCD784B-BDA9-4C18-A09C-5B237E438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7286" y="1048762"/>
            <a:ext cx="2862933" cy="2667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_x471360568" descr="EMB0000afd43fc2">
            <a:extLst>
              <a:ext uri="{FF2B5EF4-FFF2-40B4-BE49-F238E27FC236}">
                <a16:creationId xmlns:a16="http://schemas.microsoft.com/office/drawing/2014/main" id="{C910143B-E4A3-4F09-94B6-820D122F3D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5388" y="3911463"/>
            <a:ext cx="2774648" cy="2615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2" name="내용 개체 틀 4">
            <a:extLst>
              <a:ext uri="{FF2B5EF4-FFF2-40B4-BE49-F238E27FC236}">
                <a16:creationId xmlns:a16="http://schemas.microsoft.com/office/drawing/2014/main" id="{E3DEAFC6-E32B-435B-B187-AAE2FDBE4F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0653164"/>
              </p:ext>
            </p:extLst>
          </p:nvPr>
        </p:nvGraphicFramePr>
        <p:xfrm>
          <a:off x="305344" y="2570387"/>
          <a:ext cx="8270420" cy="2796684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654084">
                  <a:extLst>
                    <a:ext uri="{9D8B030D-6E8A-4147-A177-3AD203B41FA5}">
                      <a16:colId xmlns:a16="http://schemas.microsoft.com/office/drawing/2014/main" val="3497022873"/>
                    </a:ext>
                  </a:extLst>
                </a:gridCol>
                <a:gridCol w="1654084">
                  <a:extLst>
                    <a:ext uri="{9D8B030D-6E8A-4147-A177-3AD203B41FA5}">
                      <a16:colId xmlns:a16="http://schemas.microsoft.com/office/drawing/2014/main" val="157986917"/>
                    </a:ext>
                  </a:extLst>
                </a:gridCol>
                <a:gridCol w="1654084">
                  <a:extLst>
                    <a:ext uri="{9D8B030D-6E8A-4147-A177-3AD203B41FA5}">
                      <a16:colId xmlns:a16="http://schemas.microsoft.com/office/drawing/2014/main" val="2906722494"/>
                    </a:ext>
                  </a:extLst>
                </a:gridCol>
                <a:gridCol w="1654084">
                  <a:extLst>
                    <a:ext uri="{9D8B030D-6E8A-4147-A177-3AD203B41FA5}">
                      <a16:colId xmlns:a16="http://schemas.microsoft.com/office/drawing/2014/main" val="975289707"/>
                    </a:ext>
                  </a:extLst>
                </a:gridCol>
                <a:gridCol w="1654084">
                  <a:extLst>
                    <a:ext uri="{9D8B030D-6E8A-4147-A177-3AD203B41FA5}">
                      <a16:colId xmlns:a16="http://schemas.microsoft.com/office/drawing/2014/main" val="2393419899"/>
                    </a:ext>
                  </a:extLst>
                </a:gridCol>
              </a:tblGrid>
              <a:tr h="432538"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marL="69786" marR="69786" marT="34893" marB="3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ZigBee</a:t>
                      </a:r>
                      <a:endParaRPr lang="ko-KR" altLang="en-US" sz="1400" dirty="0"/>
                    </a:p>
                  </a:txBody>
                  <a:tcPr marL="69786" marR="69786" marT="34893" marB="3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Wi-Fi</a:t>
                      </a:r>
                      <a:endParaRPr lang="ko-KR" altLang="en-US" sz="1400" dirty="0"/>
                    </a:p>
                  </a:txBody>
                  <a:tcPr marL="69786" marR="69786" marT="34893" marB="3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BLE</a:t>
                      </a:r>
                      <a:endParaRPr lang="ko-KR" altLang="en-US" sz="1400" dirty="0"/>
                    </a:p>
                  </a:txBody>
                  <a:tcPr marL="69786" marR="69786" marT="34893" marB="3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UWB</a:t>
                      </a:r>
                      <a:endParaRPr lang="ko-KR" altLang="en-US" sz="1400" dirty="0"/>
                    </a:p>
                  </a:txBody>
                  <a:tcPr marL="69786" marR="69786" marT="34893" marB="34893" anchor="ctr"/>
                </a:tc>
                <a:extLst>
                  <a:ext uri="{0D108BD9-81ED-4DB2-BD59-A6C34878D82A}">
                    <a16:rowId xmlns:a16="http://schemas.microsoft.com/office/drawing/2014/main" val="2318309465"/>
                  </a:ext>
                </a:extLst>
              </a:tr>
              <a:tr h="4325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통신 거리</a:t>
                      </a:r>
                    </a:p>
                  </a:txBody>
                  <a:tcPr marL="69786" marR="69786" marT="34893" marB="3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10-100m</a:t>
                      </a:r>
                      <a:endParaRPr lang="ko-KR" altLang="en-US" sz="1400" dirty="0"/>
                    </a:p>
                  </a:txBody>
                  <a:tcPr marL="69786" marR="69786" marT="34893" marB="3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50-100m</a:t>
                      </a:r>
                      <a:endParaRPr lang="ko-KR" altLang="en-US" sz="1400" dirty="0"/>
                    </a:p>
                  </a:txBody>
                  <a:tcPr marL="69786" marR="69786" marT="34893" marB="3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10-100m</a:t>
                      </a:r>
                      <a:endParaRPr lang="ko-KR" altLang="en-US" sz="1400" dirty="0"/>
                    </a:p>
                  </a:txBody>
                  <a:tcPr marL="69786" marR="69786" marT="34893" marB="3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10-1000m</a:t>
                      </a:r>
                      <a:endParaRPr lang="ko-KR" altLang="en-US" sz="1400" dirty="0"/>
                    </a:p>
                  </a:txBody>
                  <a:tcPr marL="69786" marR="69786" marT="34893" marB="34893" anchor="ctr"/>
                </a:tc>
                <a:extLst>
                  <a:ext uri="{0D108BD9-81ED-4DB2-BD59-A6C34878D82A}">
                    <a16:rowId xmlns:a16="http://schemas.microsoft.com/office/drawing/2014/main" val="3756355995"/>
                  </a:ext>
                </a:extLst>
              </a:tr>
              <a:tr h="10665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동작 주파수</a:t>
                      </a:r>
                    </a:p>
                  </a:txBody>
                  <a:tcPr marL="69786" marR="69786" marT="34893" marB="3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868MHz</a:t>
                      </a:r>
                    </a:p>
                    <a:p>
                      <a:pPr algn="ctr" latinLnBrk="1"/>
                      <a:r>
                        <a:rPr lang="en-US" altLang="ko-KR" sz="1400" dirty="0"/>
                        <a:t>900-928MHz</a:t>
                      </a:r>
                    </a:p>
                    <a:p>
                      <a:pPr algn="ctr" latinLnBrk="1"/>
                      <a:r>
                        <a:rPr lang="en-US" altLang="ko-KR" sz="1400" dirty="0"/>
                        <a:t>2.4GHz</a:t>
                      </a:r>
                      <a:endParaRPr lang="ko-KR" altLang="en-US" sz="1400" dirty="0"/>
                    </a:p>
                  </a:txBody>
                  <a:tcPr marL="69786" marR="69786" marT="34893" marB="3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2.5 &amp; 5GHz</a:t>
                      </a:r>
                    </a:p>
                  </a:txBody>
                  <a:tcPr marL="69786" marR="69786" marT="34893" marB="3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2.4GHz</a:t>
                      </a:r>
                      <a:endParaRPr lang="ko-KR" altLang="en-US" sz="1400" dirty="0"/>
                    </a:p>
                  </a:txBody>
                  <a:tcPr marL="69786" marR="69786" marT="34893" marB="3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3.1-10.6GHz</a:t>
                      </a:r>
                      <a:endParaRPr lang="ko-KR" altLang="en-US" sz="1400" dirty="0"/>
                    </a:p>
                  </a:txBody>
                  <a:tcPr marL="69786" marR="69786" marT="34893" marB="34893" anchor="ctr"/>
                </a:tc>
                <a:extLst>
                  <a:ext uri="{0D108BD9-81ED-4DB2-BD59-A6C34878D82A}">
                    <a16:rowId xmlns:a16="http://schemas.microsoft.com/office/drawing/2014/main" val="811062693"/>
                  </a:ext>
                </a:extLst>
              </a:tr>
              <a:tr h="4325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전력 소비</a:t>
                      </a:r>
                    </a:p>
                  </a:txBody>
                  <a:tcPr marL="69786" marR="69786" marT="34893" marB="3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적음</a:t>
                      </a:r>
                    </a:p>
                  </a:txBody>
                  <a:tcPr marL="69786" marR="69786" marT="34893" marB="3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많음</a:t>
                      </a:r>
                    </a:p>
                  </a:txBody>
                  <a:tcPr marL="69786" marR="69786" marT="34893" marB="3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적음</a:t>
                      </a:r>
                    </a:p>
                  </a:txBody>
                  <a:tcPr marL="69786" marR="69786" marT="34893" marB="3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적음</a:t>
                      </a:r>
                    </a:p>
                  </a:txBody>
                  <a:tcPr marL="69786" marR="69786" marT="34893" marB="34893" anchor="ctr"/>
                </a:tc>
                <a:extLst>
                  <a:ext uri="{0D108BD9-81ED-4DB2-BD59-A6C34878D82A}">
                    <a16:rowId xmlns:a16="http://schemas.microsoft.com/office/drawing/2014/main" val="2478884224"/>
                  </a:ext>
                </a:extLst>
              </a:tr>
              <a:tr h="4325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기타</a:t>
                      </a:r>
                    </a:p>
                  </a:txBody>
                  <a:tcPr marL="69786" marR="69786" marT="34893" marB="3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반응속도 빠름</a:t>
                      </a:r>
                    </a:p>
                  </a:txBody>
                  <a:tcPr marL="69786" marR="69786" marT="34893" marB="3489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marL="69786" marR="69786" marT="34893" marB="3489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marL="69786" marR="69786" marT="34893" marB="3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장애물에 강함</a:t>
                      </a:r>
                      <a:endParaRPr lang="en-US" altLang="ko-KR" sz="1400" dirty="0"/>
                    </a:p>
                  </a:txBody>
                  <a:tcPr marL="69786" marR="69786" marT="34893" marB="34893" anchor="ctr"/>
                </a:tc>
                <a:extLst>
                  <a:ext uri="{0D108BD9-81ED-4DB2-BD59-A6C34878D82A}">
                    <a16:rowId xmlns:a16="http://schemas.microsoft.com/office/drawing/2014/main" val="3485628665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3B3CC1EB-60D8-4B25-AD82-0837E6CEB429}"/>
              </a:ext>
            </a:extLst>
          </p:cNvPr>
          <p:cNvSpPr txBox="1"/>
          <p:nvPr/>
        </p:nvSpPr>
        <p:spPr>
          <a:xfrm>
            <a:off x="305344" y="1638094"/>
            <a:ext cx="8387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다른 통신기술에 비해 통신거리가 길고 장애물에 강한 </a:t>
            </a:r>
            <a:r>
              <a:rPr lang="ko-KR" altLang="en-US" dirty="0" err="1">
                <a:latin typeface="+mn-ea"/>
              </a:rPr>
              <a:t>전달력을</a:t>
            </a:r>
            <a:r>
              <a:rPr lang="ko-KR" altLang="en-US" dirty="0">
                <a:latin typeface="+mn-ea"/>
              </a:rPr>
              <a:t> 가지고 있어</a:t>
            </a:r>
            <a:endParaRPr lang="en-US" altLang="ko-KR" dirty="0">
              <a:latin typeface="+mn-ea"/>
            </a:endParaRPr>
          </a:p>
          <a:p>
            <a:r>
              <a:rPr lang="en-US" altLang="ko-KR" dirty="0">
                <a:latin typeface="+mn-ea"/>
              </a:rPr>
              <a:t>    </a:t>
            </a:r>
            <a:r>
              <a:rPr lang="ko-KR" altLang="en-US" dirty="0">
                <a:latin typeface="+mn-ea"/>
              </a:rPr>
              <a:t>다양한 분야에서 관련 기술이 사용되고 있음</a:t>
            </a:r>
            <a:endParaRPr lang="en-US" altLang="ko-KR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>
              <a:latin typeface="+mn-ea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BA868D2C-73C1-4515-B3FB-06EEE28DA7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8581418"/>
              </p:ext>
            </p:extLst>
          </p:nvPr>
        </p:nvGraphicFramePr>
        <p:xfrm>
          <a:off x="6914044" y="2577390"/>
          <a:ext cx="1663618" cy="2784495"/>
        </p:xfrm>
        <a:graphic>
          <a:graphicData uri="http://schemas.openxmlformats.org/drawingml/2006/table">
            <a:tbl>
              <a:tblPr/>
              <a:tblGrid>
                <a:gridCol w="1663618">
                  <a:extLst>
                    <a:ext uri="{9D8B030D-6E8A-4147-A177-3AD203B41FA5}">
                      <a16:colId xmlns:a16="http://schemas.microsoft.com/office/drawing/2014/main" val="2582977079"/>
                    </a:ext>
                  </a:extLst>
                </a:gridCol>
              </a:tblGrid>
              <a:tr h="2784495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8100" cmpd="sng">
                      <a:solidFill>
                        <a:srgbClr val="FF0000"/>
                      </a:solidFill>
                      <a:prstDash val="solid"/>
                    </a:lnL>
                    <a:lnR w="38100" cmpd="sng">
                      <a:solidFill>
                        <a:srgbClr val="FF0000"/>
                      </a:solidFill>
                      <a:prstDash val="solid"/>
                    </a:lnR>
                    <a:lnT w="38100" cmpd="sng">
                      <a:solidFill>
                        <a:srgbClr val="FF0000"/>
                      </a:solidFill>
                      <a:prstDash val="solid"/>
                    </a:lnT>
                    <a:lnB w="38100" cmpd="sng">
                      <a:solidFill>
                        <a:srgbClr val="FF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145273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2C03A9A-3D06-4167-ABBF-0D65515EF806}"/>
              </a:ext>
            </a:extLst>
          </p:cNvPr>
          <p:cNvSpPr txBox="1"/>
          <p:nvPr/>
        </p:nvSpPr>
        <p:spPr>
          <a:xfrm>
            <a:off x="8843490" y="3634464"/>
            <a:ext cx="2052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SK</a:t>
            </a:r>
            <a:r>
              <a:rPr lang="ko-KR" altLang="en-US" sz="1200" dirty="0">
                <a:latin typeface="+mn-ea"/>
              </a:rPr>
              <a:t>텔레콤 </a:t>
            </a:r>
            <a:r>
              <a:rPr lang="en-US" altLang="ko-KR" sz="1200" dirty="0">
                <a:latin typeface="+mn-ea"/>
              </a:rPr>
              <a:t>- T</a:t>
            </a:r>
            <a:r>
              <a:rPr lang="ko-KR" altLang="en-US" sz="1200" dirty="0">
                <a:latin typeface="+mn-ea"/>
              </a:rPr>
              <a:t>스마트 포지션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1344F9-53AD-4694-AD5F-9D311981E9E7}"/>
              </a:ext>
            </a:extLst>
          </p:cNvPr>
          <p:cNvSpPr txBox="1"/>
          <p:nvPr/>
        </p:nvSpPr>
        <p:spPr>
          <a:xfrm>
            <a:off x="8843490" y="6517166"/>
            <a:ext cx="16220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LG</a:t>
            </a:r>
            <a:r>
              <a:rPr lang="ko-KR" altLang="en-US" sz="1200" dirty="0">
                <a:latin typeface="+mn-ea"/>
              </a:rPr>
              <a:t>전자</a:t>
            </a:r>
            <a:r>
              <a:rPr lang="en-US" altLang="ko-KR" sz="1200" dirty="0">
                <a:latin typeface="+mn-ea"/>
              </a:rPr>
              <a:t>- </a:t>
            </a:r>
            <a:r>
              <a:rPr lang="ko-KR" altLang="en-US" sz="1200" dirty="0">
                <a:latin typeface="+mn-ea"/>
              </a:rPr>
              <a:t>코드제로 </a:t>
            </a:r>
            <a:r>
              <a:rPr lang="en-US" altLang="ko-KR" sz="1200" dirty="0">
                <a:latin typeface="+mn-ea"/>
              </a:rPr>
              <a:t>T9</a:t>
            </a:r>
            <a:endParaRPr lang="ko-KR" altLang="en-US" sz="1200" dirty="0"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4370B08-8344-44AB-B5CD-7E1E6D786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11</a:t>
            </a:fld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77768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/>
          <p:cNvSpPr/>
          <p:nvPr/>
        </p:nvSpPr>
        <p:spPr>
          <a:xfrm>
            <a:off x="1484679" y="1268361"/>
            <a:ext cx="9350478" cy="50586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4DB8C53-3C8F-47F0-A6C9-7594697D5535}"/>
              </a:ext>
            </a:extLst>
          </p:cNvPr>
          <p:cNvSpPr/>
          <p:nvPr/>
        </p:nvSpPr>
        <p:spPr>
          <a:xfrm>
            <a:off x="585168" y="375138"/>
            <a:ext cx="44698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CB0D91-8689-4566-B822-BE69403746C6}"/>
              </a:ext>
            </a:extLst>
          </p:cNvPr>
          <p:cNvSpPr txBox="1"/>
          <p:nvPr/>
        </p:nvSpPr>
        <p:spPr>
          <a:xfrm>
            <a:off x="537797" y="284756"/>
            <a:ext cx="4167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시스템 구성도</a:t>
            </a:r>
          </a:p>
        </p:txBody>
      </p:sp>
      <p:sp>
        <p:nvSpPr>
          <p:cNvPr id="2" name="Rectangle 11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+mn-ea"/>
            </a:endParaRPr>
          </a:p>
        </p:txBody>
      </p:sp>
      <p:sp>
        <p:nvSpPr>
          <p:cNvPr id="11" name="Rectangle 21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+mn-ea"/>
            </a:endParaRPr>
          </a:p>
        </p:txBody>
      </p:sp>
      <p:sp>
        <p:nvSpPr>
          <p:cNvPr id="14" name="Rectangle 24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+mn-ea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969372" y="3467100"/>
            <a:ext cx="358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982572" y="3467100"/>
            <a:ext cx="358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2DE9A22-8FCF-4494-A47C-839FB8A29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12</a:t>
            </a:fld>
            <a:endParaRPr lang="ko-KR" altLang="en-US">
              <a:latin typeface="+mn-ea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75456" y="1778084"/>
            <a:ext cx="2171716" cy="157163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075456" y="3719052"/>
            <a:ext cx="2171716" cy="21431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5147290" y="2563902"/>
            <a:ext cx="2171716" cy="221457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8119110" y="2306726"/>
            <a:ext cx="2171716" cy="27146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504084" y="1420894"/>
            <a:ext cx="1383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+mn-ea"/>
              </a:rPr>
              <a:t>Child Band</a:t>
            </a:r>
            <a:endParaRPr lang="ko-KR" altLang="en-US" b="1" dirty="0">
              <a:latin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432646" y="3349720"/>
            <a:ext cx="1491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+mn-ea"/>
              </a:rPr>
              <a:t>Guard Band</a:t>
            </a:r>
            <a:endParaRPr lang="ko-KR" altLang="en-US" b="1" dirty="0">
              <a:latin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504480" y="2206712"/>
            <a:ext cx="156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+mn-ea"/>
              </a:rPr>
              <a:t>Access Point</a:t>
            </a:r>
            <a:endParaRPr lang="ko-KR" altLang="en-US" b="1" dirty="0">
              <a:latin typeface="+mn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762052" y="1949536"/>
            <a:ext cx="881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+mn-ea"/>
              </a:rPr>
              <a:t>Server</a:t>
            </a:r>
            <a:endParaRPr lang="ko-KR" altLang="en-US" b="1" dirty="0">
              <a:latin typeface="+mn-ea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2218332" y="1920960"/>
            <a:ext cx="1857388" cy="50006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DWM 1001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2218332" y="3861928"/>
            <a:ext cx="1857388" cy="50006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DWM 1001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2218332" y="2492464"/>
            <a:ext cx="1071570" cy="6429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UWB Module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3361340" y="2492464"/>
            <a:ext cx="714380" cy="6429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LED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218332" y="5147812"/>
            <a:ext cx="1857388" cy="6429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UWB Module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3361340" y="4433432"/>
            <a:ext cx="714380" cy="6429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LED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2218332" y="4433432"/>
            <a:ext cx="1071570" cy="6429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>
                <a:solidFill>
                  <a:schemeClr val="tx1"/>
                </a:solidFill>
                <a:latin typeface="+mn-ea"/>
              </a:rPr>
              <a:t>Vibration</a:t>
            </a:r>
            <a:endParaRPr lang="ko-KR" altLang="en-US" sz="15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290166" y="2706778"/>
            <a:ext cx="1857388" cy="50006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DWM 1001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5290166" y="3278282"/>
            <a:ext cx="1857388" cy="6429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UWB Module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5290166" y="4064100"/>
            <a:ext cx="1857388" cy="50006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  <a:latin typeface="+mn-ea"/>
              </a:rPr>
              <a:t>Rasepberry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33" name="꺾인 연결선 32"/>
          <p:cNvCxnSpPr>
            <a:stCxn id="12" idx="3"/>
            <a:endCxn id="16" idx="1"/>
          </p:cNvCxnSpPr>
          <p:nvPr/>
        </p:nvCxnSpPr>
        <p:spPr>
          <a:xfrm>
            <a:off x="4247172" y="2563902"/>
            <a:ext cx="900118" cy="110728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꺾인 연결선 33"/>
          <p:cNvCxnSpPr>
            <a:stCxn id="15" idx="3"/>
            <a:endCxn id="16" idx="1"/>
          </p:cNvCxnSpPr>
          <p:nvPr/>
        </p:nvCxnSpPr>
        <p:spPr>
          <a:xfrm flipV="1">
            <a:off x="4247172" y="3671191"/>
            <a:ext cx="900118" cy="1119431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/>
          <p:cNvSpPr/>
          <p:nvPr/>
        </p:nvSpPr>
        <p:spPr>
          <a:xfrm>
            <a:off x="8190548" y="2449602"/>
            <a:ext cx="2000264" cy="6429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+mn-ea"/>
              </a:rPr>
              <a:t>위치 인식 알고리즘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290034" y="3492596"/>
            <a:ext cx="673582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UWB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380224" y="3206844"/>
            <a:ext cx="696024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Wi-Fi</a:t>
            </a:r>
            <a:endParaRPr lang="ko-KR" altLang="en-US" sz="1600" b="1" dirty="0">
              <a:latin typeface="+mn-ea"/>
            </a:endParaRPr>
          </a:p>
        </p:txBody>
      </p:sp>
      <p:pic>
        <p:nvPicPr>
          <p:cNvPr id="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04876" y="3378296"/>
            <a:ext cx="1428753" cy="14351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9" name="TextBox 38"/>
          <p:cNvSpPr txBox="1"/>
          <p:nvPr/>
        </p:nvSpPr>
        <p:spPr>
          <a:xfrm>
            <a:off x="8976366" y="3464022"/>
            <a:ext cx="785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n-ea"/>
              </a:rPr>
              <a:t>DB</a:t>
            </a:r>
            <a:endParaRPr lang="ko-KR" altLang="en-US" b="1" dirty="0">
              <a:latin typeface="+mn-ea"/>
            </a:endParaRPr>
          </a:p>
        </p:txBody>
      </p:sp>
      <p:cxnSp>
        <p:nvCxnSpPr>
          <p:cNvPr id="40" name="직선 화살표 연결선 39"/>
          <p:cNvCxnSpPr>
            <a:stCxn id="16" idx="3"/>
            <a:endCxn id="17" idx="1"/>
          </p:cNvCxnSpPr>
          <p:nvPr/>
        </p:nvCxnSpPr>
        <p:spPr>
          <a:xfrm flipV="1">
            <a:off x="7319006" y="3664048"/>
            <a:ext cx="800104" cy="7143"/>
          </a:xfrm>
          <a:prstGeom prst="straightConnector1">
            <a:avLst/>
          </a:prstGeom>
          <a:ln w="285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7168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4DB8C53-3C8F-47F0-A6C9-7594697D5535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CB0D91-8689-4566-B822-BE69403746C6}"/>
              </a:ext>
            </a:extLst>
          </p:cNvPr>
          <p:cNvSpPr txBox="1"/>
          <p:nvPr/>
        </p:nvSpPr>
        <p:spPr>
          <a:xfrm>
            <a:off x="537796" y="284756"/>
            <a:ext cx="5499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sz="4000" dirty="0">
                <a:latin typeface="+mn-ea"/>
              </a:rPr>
              <a:t>개발 환경 및 개발 방법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FF23BC9-8837-4A44-8AB2-DFB8276CB4BB}"/>
              </a:ext>
            </a:extLst>
          </p:cNvPr>
          <p:cNvSpPr/>
          <p:nvPr/>
        </p:nvSpPr>
        <p:spPr>
          <a:xfrm>
            <a:off x="1269507" y="2104009"/>
            <a:ext cx="2760956" cy="403424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6695FB4-E082-4A39-85E2-FD92EE7A8111}"/>
              </a:ext>
            </a:extLst>
          </p:cNvPr>
          <p:cNvSpPr/>
          <p:nvPr/>
        </p:nvSpPr>
        <p:spPr>
          <a:xfrm>
            <a:off x="4848687" y="2104008"/>
            <a:ext cx="2760956" cy="403424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75495A0-3B9A-4FDD-92A6-DE05EB7ADD4C}"/>
              </a:ext>
            </a:extLst>
          </p:cNvPr>
          <p:cNvSpPr/>
          <p:nvPr/>
        </p:nvSpPr>
        <p:spPr>
          <a:xfrm>
            <a:off x="8427867" y="2104008"/>
            <a:ext cx="2760956" cy="403424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286DBB-1A5B-4D18-9ADD-01A03566F868}"/>
              </a:ext>
            </a:extLst>
          </p:cNvPr>
          <p:cNvSpPr txBox="1"/>
          <p:nvPr/>
        </p:nvSpPr>
        <p:spPr>
          <a:xfrm>
            <a:off x="2050741" y="1531990"/>
            <a:ext cx="1127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+mn-ea"/>
              </a:rPr>
              <a:t>Band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C3F23F-9AEE-4C12-865D-87A82FDEE4D9}"/>
              </a:ext>
            </a:extLst>
          </p:cNvPr>
          <p:cNvSpPr txBox="1"/>
          <p:nvPr/>
        </p:nvSpPr>
        <p:spPr>
          <a:xfrm>
            <a:off x="5928063" y="1531990"/>
            <a:ext cx="667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+mn-ea"/>
              </a:rPr>
              <a:t>AP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5F9196-A66F-49B9-B7CB-4ABDFEF1272D}"/>
              </a:ext>
            </a:extLst>
          </p:cNvPr>
          <p:cNvSpPr txBox="1"/>
          <p:nvPr/>
        </p:nvSpPr>
        <p:spPr>
          <a:xfrm>
            <a:off x="8992475" y="1531989"/>
            <a:ext cx="16317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+mn-ea"/>
              </a:rPr>
              <a:t>SERVER</a:t>
            </a:r>
            <a:endParaRPr lang="ko-KR" altLang="en-US" sz="2400" dirty="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471556-04E3-4663-8415-18FDC05033BF}"/>
              </a:ext>
            </a:extLst>
          </p:cNvPr>
          <p:cNvSpPr txBox="1"/>
          <p:nvPr/>
        </p:nvSpPr>
        <p:spPr>
          <a:xfrm>
            <a:off x="1269507" y="2112885"/>
            <a:ext cx="2760956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하드웨어</a:t>
            </a:r>
            <a:endParaRPr lang="en-US" altLang="ko-KR" sz="16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DWM1001 Module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DWM1001 - Dev</a:t>
            </a:r>
          </a:p>
          <a:p>
            <a:pPr>
              <a:lnSpc>
                <a:spcPct val="150000"/>
              </a:lnSpc>
            </a:pPr>
            <a:endParaRPr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통신</a:t>
            </a:r>
            <a:endParaRPr lang="en-US" altLang="ko-KR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UWB</a:t>
            </a:r>
            <a:endParaRPr lang="ko-KR" altLang="en-US" sz="1600" dirty="0"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1583D6-7FA5-4456-A442-1E38739D4EB0}"/>
              </a:ext>
            </a:extLst>
          </p:cNvPr>
          <p:cNvSpPr txBox="1"/>
          <p:nvPr/>
        </p:nvSpPr>
        <p:spPr>
          <a:xfrm>
            <a:off x="4848687" y="2121765"/>
            <a:ext cx="2760956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하드웨어</a:t>
            </a:r>
            <a:endParaRPr lang="en-US" altLang="ko-KR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Raspberry Pi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DWM1001 Module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DWM1001 - Dev</a:t>
            </a:r>
          </a:p>
          <a:p>
            <a:pPr>
              <a:lnSpc>
                <a:spcPct val="150000"/>
              </a:lnSpc>
            </a:pPr>
            <a:endParaRPr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통신</a:t>
            </a:r>
            <a:endParaRPr lang="en-US" altLang="ko-KR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UWB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</a:t>
            </a:r>
            <a:r>
              <a:rPr lang="en-US" altLang="ko-KR" sz="1600" dirty="0" err="1">
                <a:latin typeface="+mn-ea"/>
              </a:rPr>
              <a:t>WiFi</a:t>
            </a:r>
            <a:endParaRPr lang="en-US" altLang="ko-KR" sz="16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TCP / IP</a:t>
            </a:r>
            <a:endParaRPr lang="ko-KR" altLang="en-US" sz="1600" dirty="0"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FACDA4-922C-45DB-B86E-842AF3E014F0}"/>
              </a:ext>
            </a:extLst>
          </p:cNvPr>
          <p:cNvSpPr txBox="1"/>
          <p:nvPr/>
        </p:nvSpPr>
        <p:spPr>
          <a:xfrm>
            <a:off x="8427867" y="2085989"/>
            <a:ext cx="2760956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서버</a:t>
            </a:r>
            <a:endParaRPr lang="en-US" altLang="ko-KR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Spring framework</a:t>
            </a:r>
            <a:endParaRPr lang="en-US" altLang="ko-KR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Windows</a:t>
            </a:r>
            <a:endParaRPr lang="en-US" altLang="ko-KR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통신</a:t>
            </a:r>
            <a:endParaRPr lang="en-US" altLang="ko-KR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TCP / IP</a:t>
            </a:r>
            <a:endParaRPr lang="ko-KR" altLang="en-US" sz="16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5F7B62-F1AF-439F-8F7A-6F1C79701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13</a:t>
            </a:fld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4233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4DB8C53-3C8F-47F0-A6C9-7594697D5535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CB0D91-8689-4566-B822-BE69403746C6}"/>
              </a:ext>
            </a:extLst>
          </p:cNvPr>
          <p:cNvSpPr txBox="1"/>
          <p:nvPr/>
        </p:nvSpPr>
        <p:spPr>
          <a:xfrm>
            <a:off x="537796" y="284756"/>
            <a:ext cx="5499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sz="4000" dirty="0">
                <a:latin typeface="+mn-ea"/>
              </a:rPr>
              <a:t>개발 환경 및 개발 방법</a:t>
            </a:r>
          </a:p>
        </p:txBody>
      </p:sp>
      <p:pic>
        <p:nvPicPr>
          <p:cNvPr id="1026" name="Picture 2" descr="기술 데이터">
            <a:extLst>
              <a:ext uri="{FF2B5EF4-FFF2-40B4-BE49-F238E27FC236}">
                <a16:creationId xmlns:a16="http://schemas.microsoft.com/office/drawing/2014/main" id="{9A2F4BE3-B5E2-4417-80DE-D4AA9B9EC3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293" y="1798856"/>
            <a:ext cx="5290282" cy="3920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BBB8B32-F9B4-4EAE-BF94-12689FB89B6B}"/>
              </a:ext>
            </a:extLst>
          </p:cNvPr>
          <p:cNvSpPr/>
          <p:nvPr/>
        </p:nvSpPr>
        <p:spPr>
          <a:xfrm>
            <a:off x="5928457" y="1798856"/>
            <a:ext cx="609600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UWB 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및 </a:t>
            </a: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Bluetooth® 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스마트 지원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USB 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플래시 및 디버깅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IAR, </a:t>
            </a:r>
            <a:r>
              <a:rPr lang="en-US" altLang="ko-KR" sz="1600" dirty="0" err="1">
                <a:solidFill>
                  <a:srgbClr val="333333"/>
                </a:solidFill>
                <a:latin typeface="+mn-ea"/>
              </a:rPr>
              <a:t>Keil</a:t>
            </a: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 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및 </a:t>
            </a: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GCC IDE 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지원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유연한 아키텍처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모듈 애플리케이션에서 시스템을 설계하는 임베디드 </a:t>
            </a: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API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SPI, UART &amp; BLE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을 통한 구성 및 </a:t>
            </a:r>
            <a:r>
              <a:rPr lang="ko-KR" altLang="en-US" sz="1600" dirty="0" err="1">
                <a:solidFill>
                  <a:srgbClr val="333333"/>
                </a:solidFill>
                <a:latin typeface="+mn-ea"/>
              </a:rPr>
              <a:t>제어를위한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 외부 </a:t>
            </a: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API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>
                <a:solidFill>
                  <a:srgbClr val="333333"/>
                </a:solidFill>
                <a:latin typeface="+mn-ea"/>
              </a:rPr>
              <a:t>온보드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 헤더를 통한 모든 </a:t>
            </a: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DWM1001 GPIO 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및 인터페이스에 대한 액세스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26 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핀 </a:t>
            </a: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Raspberry PI 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호환 헤더 </a:t>
            </a: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(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헤더는 포함되지 않음</a:t>
            </a: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재설정 및 사용자 정의 단추 및 </a:t>
            </a: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LED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배터리 충전 회로</a:t>
            </a:r>
            <a:endParaRPr lang="ko-KR" altLang="en-US" sz="1600" b="0" i="0" dirty="0">
              <a:solidFill>
                <a:srgbClr val="333333"/>
              </a:solidFill>
              <a:effectLst/>
              <a:latin typeface="+mn-ea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95E099D-9CC4-4E7B-BAD5-630DA6A24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14</a:t>
            </a:fld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81088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4DB8C53-3C8F-47F0-A6C9-7594697D5535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CB0D91-8689-4566-B822-BE69403746C6}"/>
              </a:ext>
            </a:extLst>
          </p:cNvPr>
          <p:cNvSpPr txBox="1"/>
          <p:nvPr/>
        </p:nvSpPr>
        <p:spPr>
          <a:xfrm>
            <a:off x="537796" y="284756"/>
            <a:ext cx="5499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sz="4000" dirty="0">
                <a:latin typeface="+mn-ea"/>
              </a:rPr>
              <a:t>개발 환경 및 개발 방법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95E099D-9CC4-4E7B-BAD5-630DA6A24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15</a:t>
            </a:fld>
            <a:endParaRPr lang="ko-KR" altLang="en-US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C358951-49BC-42B9-A693-45C02F1478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703" y="1853542"/>
            <a:ext cx="5882297" cy="380000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A2BA624-4A5E-44D0-AB9C-CA89F2AE9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6905" y="2072456"/>
            <a:ext cx="6096000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481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B6C887D-AF47-4A31-8E27-D1777A8E8329}"/>
              </a:ext>
            </a:extLst>
          </p:cNvPr>
          <p:cNvSpPr txBox="1"/>
          <p:nvPr/>
        </p:nvSpPr>
        <p:spPr>
          <a:xfrm>
            <a:off x="537797" y="284756"/>
            <a:ext cx="4167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업무 분담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A469B5B-16AA-4B72-83A8-C0A58B51BF07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aphicFrame>
        <p:nvGraphicFramePr>
          <p:cNvPr id="10" name="Group 37">
            <a:extLst>
              <a:ext uri="{FF2B5EF4-FFF2-40B4-BE49-F238E27FC236}">
                <a16:creationId xmlns:a16="http://schemas.microsoft.com/office/drawing/2014/main" id="{198D612D-0C0A-478F-AB1B-1CAAD8F57B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45164639"/>
              </p:ext>
            </p:extLst>
          </p:nvPr>
        </p:nvGraphicFramePr>
        <p:xfrm>
          <a:off x="1688614" y="1472127"/>
          <a:ext cx="8814771" cy="3913745"/>
        </p:xfrm>
        <a:graphic>
          <a:graphicData uri="http://schemas.openxmlformats.org/drawingml/2006/table">
            <a:tbl>
              <a:tblPr/>
              <a:tblGrid>
                <a:gridCol w="12365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45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94548">
                  <a:extLst>
                    <a:ext uri="{9D8B030D-6E8A-4147-A177-3AD203B41FA5}">
                      <a16:colId xmlns:a16="http://schemas.microsoft.com/office/drawing/2014/main" val="1851036116"/>
                    </a:ext>
                  </a:extLst>
                </a:gridCol>
                <a:gridCol w="1894548">
                  <a:extLst>
                    <a:ext uri="{9D8B030D-6E8A-4147-A177-3AD203B41FA5}">
                      <a16:colId xmlns:a16="http://schemas.microsoft.com/office/drawing/2014/main" val="25222560"/>
                    </a:ext>
                  </a:extLst>
                </a:gridCol>
                <a:gridCol w="1894548">
                  <a:extLst>
                    <a:ext uri="{9D8B030D-6E8A-4147-A177-3AD203B41FA5}">
                      <a16:colId xmlns:a16="http://schemas.microsoft.com/office/drawing/2014/main" val="228616262"/>
                    </a:ext>
                  </a:extLst>
                </a:gridCol>
              </a:tblGrid>
              <a:tr h="52332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lang="ko-KR" altLang="en-US" sz="1300" b="1" kern="1200" dirty="0">
                        <a:solidFill>
                          <a:srgbClr val="000000"/>
                        </a:solidFill>
                        <a:latin typeface="a가시고기B" panose="02020600000000000000" pitchFamily="18" charset="-127"/>
                        <a:ea typeface="a가시고기B" panose="02020600000000000000" pitchFamily="18" charset="-127"/>
                        <a:cs typeface="+mn-cs"/>
                      </a:endParaRPr>
                    </a:p>
                  </a:txBody>
                  <a:tcPr marL="94282" marR="94282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>
                          <a:solidFill>
                            <a:srgbClr val="000000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김동민</a:t>
                      </a:r>
                    </a:p>
                  </a:txBody>
                  <a:tcPr marL="94282" marR="94282" marT="49023" marB="490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 err="1">
                          <a:solidFill>
                            <a:srgbClr val="000000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허영민</a:t>
                      </a:r>
                      <a:endParaRPr lang="ko-KR" altLang="en-US" sz="1400" b="1" kern="1200" dirty="0">
                        <a:solidFill>
                          <a:srgbClr val="000000"/>
                        </a:solidFill>
                        <a:latin typeface="a가시고기B" panose="02020600000000000000" pitchFamily="18" charset="-127"/>
                        <a:ea typeface="a가시고기B" panose="02020600000000000000" pitchFamily="18" charset="-127"/>
                        <a:cs typeface="+mn-cs"/>
                      </a:endParaRPr>
                    </a:p>
                  </a:txBody>
                  <a:tcPr marL="94282" marR="94282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 err="1">
                          <a:solidFill>
                            <a:srgbClr val="000000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나기엽</a:t>
                      </a:r>
                      <a:endParaRPr lang="ko-KR" altLang="en-US" sz="1400" b="1" kern="1200" dirty="0">
                        <a:solidFill>
                          <a:srgbClr val="000000"/>
                        </a:solidFill>
                        <a:latin typeface="a가시고기B" panose="02020600000000000000" pitchFamily="18" charset="-127"/>
                        <a:ea typeface="a가시고기B" panose="02020600000000000000" pitchFamily="18" charset="-127"/>
                        <a:cs typeface="+mn-cs"/>
                      </a:endParaRPr>
                    </a:p>
                  </a:txBody>
                  <a:tcPr marL="94282" marR="94282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>
                          <a:solidFill>
                            <a:srgbClr val="000000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김상현</a:t>
                      </a:r>
                    </a:p>
                  </a:txBody>
                  <a:tcPr marL="94282" marR="94282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546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>
                          <a:solidFill>
                            <a:srgbClr val="000000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자료수집</a:t>
                      </a:r>
                    </a:p>
                  </a:txBody>
                  <a:tcPr marL="94282" marR="94282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수영장 안전시설 및 방침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, UWB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를 이용한 통신 방법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 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등 조사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a가시고기B" panose="02020600000000000000" pitchFamily="18" charset="-127"/>
                        <a:ea typeface="a가시고기B" panose="02020600000000000000" pitchFamily="18" charset="-127"/>
                        <a:cs typeface="+mn-cs"/>
                      </a:endParaRPr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999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600" dirty="0">
                          <a:latin typeface="a가시고기B" panose="02020600000000000000" pitchFamily="18" charset="-127"/>
                          <a:ea typeface="a가시고기B" panose="02020600000000000000" pitchFamily="18" charset="-127"/>
                        </a:rPr>
                        <a:t>업무</a:t>
                      </a:r>
                    </a:p>
                  </a:txBody>
                  <a:tcPr marL="94282" marR="94282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프로젝트 총괄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a가시고기B" panose="02020600000000000000" pitchFamily="18" charset="-127"/>
                        <a:ea typeface="a가시고기B" panose="02020600000000000000" pitchFamily="18" charset="-127"/>
                        <a:cs typeface="+mn-cs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서버 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UI</a:t>
                      </a:r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알고리즘 개발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a가시고기B" panose="02020600000000000000" pitchFamily="18" charset="-127"/>
                        <a:ea typeface="a가시고기B" panose="02020600000000000000" pitchFamily="18" charset="-127"/>
                        <a:cs typeface="+mn-cs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서버 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UI</a:t>
                      </a:r>
                    </a:p>
                  </a:txBody>
                  <a:tcPr marL="94282" marR="94282" marT="49023" marB="49023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밴드</a:t>
                      </a:r>
                      <a:r>
                        <a:rPr lang="en-US" altLang="ko-KR" sz="1400" kern="1200" baseline="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 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개발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a가시고기B" panose="02020600000000000000" pitchFamily="18" charset="-127"/>
                        <a:ea typeface="a가시고기B" panose="02020600000000000000" pitchFamily="18" charset="-127"/>
                        <a:cs typeface="+mn-cs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통신 관리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(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개발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)</a:t>
                      </a:r>
                      <a:endParaRPr lang="ko-KR" altLang="en-US" sz="1400" kern="1200" dirty="0">
                        <a:solidFill>
                          <a:schemeClr val="tx1"/>
                        </a:solidFill>
                        <a:latin typeface="a가시고기B" panose="02020600000000000000" pitchFamily="18" charset="-127"/>
                        <a:ea typeface="a가시고기B" panose="02020600000000000000" pitchFamily="18" charset="-127"/>
                        <a:cs typeface="+mn-cs"/>
                      </a:endParaRPr>
                    </a:p>
                  </a:txBody>
                  <a:tcPr marL="94282" marR="94282" marT="49023" marB="49023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AP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개발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a가시고기B" panose="02020600000000000000" pitchFamily="18" charset="-127"/>
                        <a:ea typeface="a가시고기B" panose="02020600000000000000" pitchFamily="18" charset="-127"/>
                        <a:cs typeface="+mn-cs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통신 관리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(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개발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)</a:t>
                      </a:r>
                      <a:endParaRPr lang="ko-KR" altLang="en-US" sz="1400" kern="1200" dirty="0">
                        <a:solidFill>
                          <a:schemeClr val="tx1"/>
                        </a:solidFill>
                        <a:latin typeface="a가시고기B" panose="02020600000000000000" pitchFamily="18" charset="-127"/>
                        <a:ea typeface="a가시고기B" panose="02020600000000000000" pitchFamily="18" charset="-127"/>
                        <a:cs typeface="+mn-cs"/>
                      </a:endParaRPr>
                    </a:p>
                  </a:txBody>
                  <a:tcPr marL="94282" marR="94282" marT="49023" marB="49023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497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>
                          <a:solidFill>
                            <a:srgbClr val="000000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테스트</a:t>
                      </a:r>
                    </a:p>
                  </a:txBody>
                  <a:tcPr marL="94282" marR="94282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ko-KR" altLang="en-US" sz="1300" b="0" dirty="0">
                          <a:latin typeface="a가시고기B" panose="02020600000000000000" pitchFamily="18" charset="-127"/>
                          <a:ea typeface="a가시고기B" panose="02020600000000000000" pitchFamily="18" charset="-127"/>
                        </a:rPr>
                        <a:t>통합테스트</a:t>
                      </a:r>
                      <a:endParaRPr lang="en-US" altLang="ko-KR" sz="1300" b="0" dirty="0">
                        <a:latin typeface="a가시고기B" panose="02020600000000000000" pitchFamily="18" charset="-127"/>
                        <a:ea typeface="a가시고기B" panose="02020600000000000000" pitchFamily="18" charset="-127"/>
                      </a:endParaRPr>
                    </a:p>
                    <a:p>
                      <a:pPr algn="ctr"/>
                      <a:r>
                        <a:rPr lang="ko-KR" altLang="en-US" sz="1300" b="0" dirty="0">
                          <a:latin typeface="a가시고기B" panose="02020600000000000000" pitchFamily="18" charset="-127"/>
                          <a:ea typeface="a가시고기B" panose="02020600000000000000" pitchFamily="18" charset="-127"/>
                        </a:rPr>
                        <a:t>유지보수</a:t>
                      </a:r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C17A32F-AC55-41DD-A013-07AE09E06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16</a:t>
            </a:fld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14157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4DB8C53-3C8F-47F0-A6C9-7594697D5535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CB0D91-8689-4566-B822-BE69403746C6}"/>
              </a:ext>
            </a:extLst>
          </p:cNvPr>
          <p:cNvSpPr txBox="1"/>
          <p:nvPr/>
        </p:nvSpPr>
        <p:spPr>
          <a:xfrm>
            <a:off x="537797" y="284756"/>
            <a:ext cx="5010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졸업연구 수행 일정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027A5CC-1732-4D20-A2BA-DBD9403CA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210" y="1578329"/>
            <a:ext cx="9419580" cy="3701341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9DCD0DA-A8F9-4261-BC83-CCFB31CB7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17</a:t>
            </a:fld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16574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1B98550-860F-443A-A456-0E2EAE366D1D}"/>
              </a:ext>
            </a:extLst>
          </p:cNvPr>
          <p:cNvSpPr txBox="1"/>
          <p:nvPr/>
        </p:nvSpPr>
        <p:spPr>
          <a:xfrm>
            <a:off x="537796" y="284756"/>
            <a:ext cx="4167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참고 문헌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7968165-15C5-4C62-BFAE-104CC98506B6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A051D6-98B5-4312-824E-CDE8190BB974}"/>
              </a:ext>
            </a:extLst>
          </p:cNvPr>
          <p:cNvSpPr txBox="1"/>
          <p:nvPr/>
        </p:nvSpPr>
        <p:spPr>
          <a:xfrm>
            <a:off x="981499" y="1691281"/>
            <a:ext cx="9300836" cy="369331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b="1" dirty="0">
                <a:latin typeface="+mn-ea"/>
              </a:rPr>
              <a:t>UWB</a:t>
            </a:r>
            <a:r>
              <a:rPr lang="ko-KR" altLang="en-US" b="1" dirty="0">
                <a:latin typeface="+mn-ea"/>
              </a:rPr>
              <a:t>의 매질 투과성 시험</a:t>
            </a:r>
            <a:r>
              <a:rPr lang="en-US" altLang="ko-KR" dirty="0">
                <a:latin typeface="+mn-ea"/>
                <a:hlinkClick r:id="rId2"/>
              </a:rPr>
              <a:t>https://m.blog.naver.com/PostView.nhn?blogId=espone1117&amp;logNo=220437282828&amp;isFromSearchAddView=true</a:t>
            </a:r>
            <a:endParaRPr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+mn-ea"/>
                <a:hlinkClick r:id="rId3"/>
              </a:rPr>
              <a:t>https://m.blog.naver.com/PostView.nhn?blogId=espone1117&amp;logNo=220442660096&amp;proxyReferer=https%3A%2F%2Fm.search.naver.com%2Fsearch.na</a:t>
            </a:r>
            <a:endParaRPr lang="en-US" altLang="ko-KR" dirty="0">
              <a:latin typeface="+mn-ea"/>
            </a:endParaRPr>
          </a:p>
          <a:p>
            <a:endParaRPr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ko-KR" altLang="en-US" b="1" dirty="0">
                <a:latin typeface="+mn-ea"/>
              </a:rPr>
              <a:t>거리 추정방법  논문</a:t>
            </a:r>
            <a:endParaRPr lang="en-US" altLang="ko-KR" b="1" dirty="0">
              <a:latin typeface="+mn-ea"/>
            </a:endParaRPr>
          </a:p>
          <a:p>
            <a:r>
              <a:rPr lang="en-US" altLang="ko-KR" dirty="0">
                <a:latin typeface="+mn-ea"/>
              </a:rPr>
              <a:t>     http://jkais99.org/journal/Vol17No8/p05/bk/bk.pdf</a:t>
            </a:r>
          </a:p>
          <a:p>
            <a:endParaRPr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+mn-ea"/>
              </a:rPr>
              <a:t>UWB </a:t>
            </a:r>
            <a:r>
              <a:rPr lang="ko-KR" altLang="en-US" dirty="0">
                <a:latin typeface="+mn-ea"/>
              </a:rPr>
              <a:t>초정밀 </a:t>
            </a:r>
            <a:r>
              <a:rPr lang="ko-KR" altLang="en-US" dirty="0" err="1">
                <a:latin typeface="+mn-ea"/>
              </a:rPr>
              <a:t>측위</a:t>
            </a:r>
            <a:r>
              <a:rPr lang="ko-KR" altLang="en-US" dirty="0">
                <a:latin typeface="+mn-ea"/>
              </a:rPr>
              <a:t> 시스템에서 효율적인 </a:t>
            </a:r>
            <a:r>
              <a:rPr lang="en-US" altLang="ko-KR" dirty="0">
                <a:latin typeface="+mn-ea"/>
              </a:rPr>
              <a:t>Wireless Time Synchronization </a:t>
            </a:r>
            <a:r>
              <a:rPr lang="ko-KR" altLang="en-US" dirty="0">
                <a:latin typeface="+mn-ea"/>
              </a:rPr>
              <a:t>기법</a:t>
            </a:r>
            <a:r>
              <a:rPr lang="en-US" altLang="ko-KR" dirty="0">
                <a:latin typeface="+mn-ea"/>
                <a:hlinkClick r:id="rId4"/>
              </a:rPr>
              <a:t>https://winter.kics.or.kr/storage/paper/event/2015_winter2014/publish/6D-2.pdf</a:t>
            </a:r>
            <a:endParaRPr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+mn-ea"/>
            </a:endParaRPr>
          </a:p>
          <a:p>
            <a:endParaRPr lang="en-US" altLang="ko-KR" dirty="0"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AFE49F7-828E-40F3-B56E-70777D823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18</a:t>
            </a:fld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3125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1B98550-860F-443A-A456-0E2EAE366D1D}"/>
              </a:ext>
            </a:extLst>
          </p:cNvPr>
          <p:cNvSpPr txBox="1"/>
          <p:nvPr/>
        </p:nvSpPr>
        <p:spPr>
          <a:xfrm>
            <a:off x="537796" y="284756"/>
            <a:ext cx="4167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이미지 출처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7968165-15C5-4C62-BFAE-104CC98506B6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A051D6-98B5-4312-824E-CDE8190BB974}"/>
              </a:ext>
            </a:extLst>
          </p:cNvPr>
          <p:cNvSpPr txBox="1"/>
          <p:nvPr/>
        </p:nvSpPr>
        <p:spPr>
          <a:xfrm>
            <a:off x="1052618" y="1213761"/>
            <a:ext cx="10441291" cy="30008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latin typeface="+mn-ea"/>
              </a:rPr>
              <a:t>워터파크 </a:t>
            </a:r>
            <a:r>
              <a:rPr lang="en-US" altLang="ko-KR" dirty="0">
                <a:latin typeface="+mn-ea"/>
              </a:rPr>
              <a:t>: </a:t>
            </a:r>
            <a:r>
              <a:rPr lang="en-US" altLang="ko-KR" dirty="0">
                <a:latin typeface="+mn-ea"/>
                <a:hlinkClick r:id="rId2"/>
              </a:rPr>
              <a:t>http://enfant.designhouse.co.kr/magazine/type2view.php?num=52546</a:t>
            </a:r>
            <a:endParaRPr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latin typeface="+mn-ea"/>
              </a:rPr>
              <a:t>스마트 밴드 </a:t>
            </a:r>
            <a:r>
              <a:rPr lang="en-US" altLang="ko-KR" dirty="0">
                <a:latin typeface="+mn-ea"/>
              </a:rPr>
              <a:t>: </a:t>
            </a:r>
            <a:r>
              <a:rPr lang="en-US" altLang="ko-KR" dirty="0">
                <a:latin typeface="+mn-ea"/>
                <a:hlinkClick r:id="rId3"/>
              </a:rPr>
              <a:t>http://www.etnews.com/20140529000028</a:t>
            </a:r>
            <a:endParaRPr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latin typeface="+mn-ea"/>
              </a:rPr>
              <a:t>수영장 </a:t>
            </a:r>
            <a:r>
              <a:rPr lang="en-US" altLang="ko-KR" dirty="0">
                <a:latin typeface="+mn-ea"/>
              </a:rPr>
              <a:t>: </a:t>
            </a:r>
            <a:r>
              <a:rPr lang="en-US" altLang="ko-KR" dirty="0">
                <a:latin typeface="+mn-ea"/>
                <a:hlinkClick r:id="rId4"/>
              </a:rPr>
              <a:t>http://normalog.com/2334</a:t>
            </a:r>
            <a:endParaRPr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latin typeface="+mn-ea"/>
              </a:rPr>
              <a:t>아이콘 </a:t>
            </a:r>
            <a:r>
              <a:rPr lang="en-US" altLang="ko-KR" dirty="0">
                <a:latin typeface="+mn-ea"/>
              </a:rPr>
              <a:t>: </a:t>
            </a:r>
            <a:r>
              <a:rPr lang="en-US" altLang="ko-KR" dirty="0">
                <a:latin typeface="+mn-ea"/>
                <a:hlinkClick r:id="rId5"/>
              </a:rPr>
              <a:t>https://thenounproject.com/</a:t>
            </a:r>
            <a:endParaRPr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latin typeface="+mn-ea"/>
              </a:rPr>
              <a:t>라즈베리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: </a:t>
            </a:r>
            <a:r>
              <a:rPr lang="en-US" altLang="ko-KR" dirty="0">
                <a:latin typeface="+mn-ea"/>
                <a:hlinkClick r:id="rId6"/>
              </a:rPr>
              <a:t>http://haru.kafra.kr/79</a:t>
            </a:r>
            <a:endParaRPr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latin typeface="+mn-ea"/>
              </a:rPr>
              <a:t>보드 </a:t>
            </a:r>
            <a:r>
              <a:rPr lang="en-US" altLang="ko-KR" dirty="0">
                <a:latin typeface="+mn-ea"/>
              </a:rPr>
              <a:t>: </a:t>
            </a:r>
            <a:r>
              <a:rPr lang="en-US" altLang="ko-KR" dirty="0">
                <a:latin typeface="+mn-ea"/>
                <a:hlinkClick r:id="rId7"/>
              </a:rPr>
              <a:t>https://www.semiconductorstore.com/cart/pc/viewPrd.asp?idproduct=70927</a:t>
            </a:r>
            <a:endParaRPr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dirty="0"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3708FD3-6282-4693-B4A8-114ACEDD8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19</a:t>
            </a:fld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89892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4" descr="[인터파크투어] #무더위 타파! #워터파크의 시즌이 돌아왔다!">
            <a:extLst>
              <a:ext uri="{FF2B5EF4-FFF2-40B4-BE49-F238E27FC236}">
                <a16:creationId xmlns:a16="http://schemas.microsoft.com/office/drawing/2014/main" id="{A1AEF545-3C5C-4A2C-A95F-B182F04165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A8748392-2F7D-4041-8D62-1FDE91126216}"/>
              </a:ext>
            </a:extLst>
          </p:cNvPr>
          <p:cNvSpPr/>
          <p:nvPr/>
        </p:nvSpPr>
        <p:spPr>
          <a:xfrm>
            <a:off x="6263" y="-18522"/>
            <a:ext cx="5036935" cy="6872128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823722" y="715497"/>
            <a:ext cx="191516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+mn-ea"/>
              </a:rPr>
              <a:t>INDEX</a:t>
            </a:r>
            <a:endParaRPr lang="ko-KR" altLang="en-US" sz="2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042516" y="-16763"/>
            <a:ext cx="7149484" cy="68932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864323" y="1276451"/>
            <a:ext cx="173316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pPr eaLnBrk="0" hangingPunct="0"/>
            <a:r>
              <a:rPr lang="ko-KR" altLang="en-US" dirty="0">
                <a:latin typeface="+mn-ea"/>
              </a:rPr>
              <a:t>졸업 연구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dirty="0" err="1">
                <a:latin typeface="+mn-ea"/>
              </a:rPr>
              <a:t>개요</a:t>
            </a:r>
            <a:endParaRPr lang="ko-KR" altLang="en-US" dirty="0">
              <a:latin typeface="+mn-ea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6827064" y="3405236"/>
            <a:ext cx="165141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dirty="0">
                <a:latin typeface="+mn-ea"/>
              </a:rPr>
              <a:t>시스템 구성도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6827064" y="2695094"/>
            <a:ext cx="2045753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dirty="0">
                <a:latin typeface="+mn-ea"/>
              </a:rPr>
              <a:t>관련 연구 및 사례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6816439" y="2004677"/>
            <a:ext cx="242566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dirty="0">
                <a:latin typeface="+mn-ea"/>
              </a:rPr>
              <a:t>시스템 수행 시나리오</a:t>
            </a:r>
          </a:p>
        </p:txBody>
      </p:sp>
      <p:sp>
        <p:nvSpPr>
          <p:cNvPr id="29" name="직사각형 28"/>
          <p:cNvSpPr/>
          <p:nvPr/>
        </p:nvSpPr>
        <p:spPr>
          <a:xfrm>
            <a:off x="6844509" y="4153107"/>
            <a:ext cx="258917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dirty="0">
                <a:latin typeface="+mn-ea"/>
              </a:rPr>
              <a:t>개발 환경 및 개발 방법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6844509" y="4885048"/>
            <a:ext cx="1189749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dirty="0">
                <a:latin typeface="+mn-ea"/>
              </a:rPr>
              <a:t>업무 분담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6844509" y="5612620"/>
            <a:ext cx="219483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dirty="0">
                <a:latin typeface="+mn-ea"/>
              </a:rPr>
              <a:t>졸업 연구 수행일정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E18669B-0604-4D4D-949E-716490FBDDD2}"/>
              </a:ext>
            </a:extLst>
          </p:cNvPr>
          <p:cNvSpPr/>
          <p:nvPr/>
        </p:nvSpPr>
        <p:spPr>
          <a:xfrm>
            <a:off x="2823719" y="715496"/>
            <a:ext cx="1802537" cy="45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5033F002-AA46-4384-BC12-90C092AB122A}"/>
              </a:ext>
            </a:extLst>
          </p:cNvPr>
          <p:cNvCxnSpPr>
            <a:cxnSpLocks/>
          </p:cNvCxnSpPr>
          <p:nvPr/>
        </p:nvCxnSpPr>
        <p:spPr>
          <a:xfrm>
            <a:off x="5953760" y="393290"/>
            <a:ext cx="0" cy="6472654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7FA44BD-02B7-4E0A-B96E-C276C2F215BC}"/>
              </a:ext>
            </a:extLst>
          </p:cNvPr>
          <p:cNvSpPr txBox="1"/>
          <p:nvPr/>
        </p:nvSpPr>
        <p:spPr>
          <a:xfrm>
            <a:off x="6105032" y="393290"/>
            <a:ext cx="1060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+mn-ea"/>
              </a:rPr>
              <a:t>01</a:t>
            </a:r>
            <a:endParaRPr lang="ko-KR" altLang="en-US" sz="3600" dirty="0"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AAA1E6E-672E-4125-94D2-900473C7F70A}"/>
              </a:ext>
            </a:extLst>
          </p:cNvPr>
          <p:cNvSpPr txBox="1"/>
          <p:nvPr/>
        </p:nvSpPr>
        <p:spPr>
          <a:xfrm>
            <a:off x="6105032" y="1123750"/>
            <a:ext cx="1060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+mn-ea"/>
              </a:rPr>
              <a:t>02</a:t>
            </a:r>
            <a:endParaRPr lang="ko-KR" altLang="en-US" sz="3600" dirty="0">
              <a:latin typeface="+mn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B0E27E4-61A9-4C86-BE49-882853F00A86}"/>
              </a:ext>
            </a:extLst>
          </p:cNvPr>
          <p:cNvSpPr txBox="1"/>
          <p:nvPr/>
        </p:nvSpPr>
        <p:spPr>
          <a:xfrm>
            <a:off x="6111109" y="1869331"/>
            <a:ext cx="1054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+mn-ea"/>
              </a:rPr>
              <a:t>03</a:t>
            </a:r>
            <a:endParaRPr lang="ko-KR" altLang="en-US" sz="3600" dirty="0">
              <a:latin typeface="+mn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D166E11-7282-495C-96E2-280AFCDC0B94}"/>
              </a:ext>
            </a:extLst>
          </p:cNvPr>
          <p:cNvSpPr txBox="1"/>
          <p:nvPr/>
        </p:nvSpPr>
        <p:spPr>
          <a:xfrm>
            <a:off x="6096000" y="2551462"/>
            <a:ext cx="1011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+mn-ea"/>
              </a:rPr>
              <a:t>04</a:t>
            </a:r>
            <a:endParaRPr lang="ko-KR" altLang="en-US" sz="3600" dirty="0">
              <a:latin typeface="+mn-ea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2CDD7E0-375F-4F37-B0FE-5553A508B42A}"/>
              </a:ext>
            </a:extLst>
          </p:cNvPr>
          <p:cNvSpPr txBox="1"/>
          <p:nvPr/>
        </p:nvSpPr>
        <p:spPr>
          <a:xfrm>
            <a:off x="6098960" y="3281059"/>
            <a:ext cx="10668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+mn-ea"/>
              </a:rPr>
              <a:t>05</a:t>
            </a:r>
            <a:endParaRPr lang="ko-KR" altLang="en-US" sz="3600" dirty="0">
              <a:latin typeface="+mn-ea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4F4B706-8755-4F1B-901E-C4165870BC36}"/>
              </a:ext>
            </a:extLst>
          </p:cNvPr>
          <p:cNvSpPr txBox="1"/>
          <p:nvPr/>
        </p:nvSpPr>
        <p:spPr>
          <a:xfrm>
            <a:off x="6105044" y="4011900"/>
            <a:ext cx="1060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+mn-ea"/>
              </a:rPr>
              <a:t>06</a:t>
            </a:r>
            <a:endParaRPr lang="ko-KR" altLang="en-US" sz="3600" dirty="0">
              <a:latin typeface="+mn-ea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B78989E-DF0D-4B66-BD97-5E79B46D6CFC}"/>
              </a:ext>
            </a:extLst>
          </p:cNvPr>
          <p:cNvSpPr txBox="1"/>
          <p:nvPr/>
        </p:nvSpPr>
        <p:spPr>
          <a:xfrm>
            <a:off x="6098960" y="4742741"/>
            <a:ext cx="10668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+mn-ea"/>
              </a:rPr>
              <a:t>07</a:t>
            </a:r>
            <a:endParaRPr lang="ko-KR" altLang="en-US" sz="3600" dirty="0">
              <a:latin typeface="+mn-ea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CB606DF-3736-4536-891A-147FD4405654}"/>
              </a:ext>
            </a:extLst>
          </p:cNvPr>
          <p:cNvSpPr/>
          <p:nvPr/>
        </p:nvSpPr>
        <p:spPr>
          <a:xfrm>
            <a:off x="6799887" y="6303037"/>
            <a:ext cx="242566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dirty="0">
                <a:latin typeface="+mn-ea"/>
              </a:rPr>
              <a:t>필요기술 및 참고문헌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F201471-5487-42B0-83D9-D8B2821A999A}"/>
              </a:ext>
            </a:extLst>
          </p:cNvPr>
          <p:cNvSpPr txBox="1"/>
          <p:nvPr/>
        </p:nvSpPr>
        <p:spPr>
          <a:xfrm>
            <a:off x="6097047" y="5452737"/>
            <a:ext cx="10668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+mn-ea"/>
              </a:rPr>
              <a:t>08</a:t>
            </a:r>
            <a:endParaRPr lang="ko-KR" altLang="en-US" sz="3600" dirty="0"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6430AC3-2A93-444A-AE38-F51A612D6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2</a:t>
            </a:fld>
            <a:endParaRPr lang="ko-KR" altLang="en-US">
              <a:latin typeface="+mn-ea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F2638D-A2A0-40D5-A76A-6C5B81CFA76C}"/>
              </a:ext>
            </a:extLst>
          </p:cNvPr>
          <p:cNvSpPr txBox="1"/>
          <p:nvPr/>
        </p:nvSpPr>
        <p:spPr>
          <a:xfrm>
            <a:off x="6114629" y="6137237"/>
            <a:ext cx="10668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+mn-ea"/>
              </a:rPr>
              <a:t>08</a:t>
            </a:r>
            <a:endParaRPr lang="ko-KR" altLang="en-US" sz="3600" dirty="0">
              <a:latin typeface="+mn-ea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79EBA53-5E9C-45DF-923B-53EC9CCC651B}"/>
              </a:ext>
            </a:extLst>
          </p:cNvPr>
          <p:cNvSpPr/>
          <p:nvPr/>
        </p:nvSpPr>
        <p:spPr>
          <a:xfrm>
            <a:off x="6844509" y="548394"/>
            <a:ext cx="192232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pPr eaLnBrk="0" hangingPunct="0"/>
            <a:r>
              <a:rPr lang="ko-KR" altLang="en-US" dirty="0">
                <a:latin typeface="+mn-ea"/>
              </a:rPr>
              <a:t>지적사항 </a:t>
            </a:r>
            <a:r>
              <a:rPr lang="en-US" altLang="ko-KR" dirty="0">
                <a:latin typeface="+mn-ea"/>
              </a:rPr>
              <a:t>&amp; </a:t>
            </a:r>
            <a:r>
              <a:rPr lang="ko-KR" altLang="en-US" dirty="0">
                <a:latin typeface="+mn-ea"/>
              </a:rPr>
              <a:t>답변</a:t>
            </a:r>
          </a:p>
        </p:txBody>
      </p:sp>
    </p:spTree>
    <p:extLst>
      <p:ext uri="{BB962C8B-B14F-4D97-AF65-F5344CB8AC3E}">
        <p14:creationId xmlns:p14="http://schemas.microsoft.com/office/powerpoint/2010/main" val="18078968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1B98550-860F-443A-A456-0E2EAE366D1D}"/>
              </a:ext>
            </a:extLst>
          </p:cNvPr>
          <p:cNvSpPr txBox="1"/>
          <p:nvPr/>
        </p:nvSpPr>
        <p:spPr>
          <a:xfrm>
            <a:off x="537796" y="284756"/>
            <a:ext cx="4167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err="1">
                <a:latin typeface="+mn-ea"/>
              </a:rPr>
              <a:t>깃허브</a:t>
            </a:r>
            <a:endParaRPr lang="ko-KR" altLang="en-US" sz="4000" dirty="0">
              <a:latin typeface="+mn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7968165-15C5-4C62-BFAE-104CC98506B6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A051D6-98B5-4312-824E-CDE8190BB974}"/>
              </a:ext>
            </a:extLst>
          </p:cNvPr>
          <p:cNvSpPr txBox="1"/>
          <p:nvPr/>
        </p:nvSpPr>
        <p:spPr>
          <a:xfrm>
            <a:off x="495545" y="1025929"/>
            <a:ext cx="11428363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latin typeface="+mn-ea"/>
                <a:hlinkClick r:id="rId3"/>
              </a:rPr>
              <a:t>https://github.com/Final-Project-KPU</a:t>
            </a:r>
            <a:r>
              <a:rPr lang="en-US" altLang="ko-KR" dirty="0">
                <a:latin typeface="+mn-ea"/>
              </a:rPr>
              <a:t>            -</a:t>
            </a:r>
            <a:r>
              <a:rPr lang="en-US" altLang="ko-KR" dirty="0">
                <a:latin typeface="+mn-ea"/>
                <a:hlinkClick r:id="rId4"/>
              </a:rPr>
              <a:t>https://github.com/justfun1213/Semicolone-Project</a:t>
            </a:r>
            <a:endParaRPr lang="en-US" altLang="ko-KR" dirty="0"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4D96FC5-3955-4413-9373-6BF11169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20</a:t>
            </a:fld>
            <a:endParaRPr lang="ko-KR" altLang="en-US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FDF2050-A077-4F5E-B771-AB35CDF420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642" y="1633415"/>
            <a:ext cx="5465224" cy="471261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59DAA48-8F17-4AF7-8853-BEFDD475C1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02473" y="2199968"/>
            <a:ext cx="6217468" cy="3866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803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[인터파크투어] #무더위 타파! #워터파크의 시즌이 돌아왔다!">
            <a:extLst>
              <a:ext uri="{FF2B5EF4-FFF2-40B4-BE49-F238E27FC236}">
                <a16:creationId xmlns:a16="http://schemas.microsoft.com/office/drawing/2014/main" id="{ADBA2657-C90B-47B7-8FD4-A8F6279FC5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1" y="0"/>
            <a:ext cx="12191999" cy="6872128"/>
          </a:xfrm>
          <a:prstGeom prst="rect">
            <a:avLst/>
          </a:prstGeom>
          <a:solidFill>
            <a:schemeClr val="tx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35FF965-E53A-4300-B045-7A40251A22F2}"/>
              </a:ext>
            </a:extLst>
          </p:cNvPr>
          <p:cNvSpPr/>
          <p:nvPr/>
        </p:nvSpPr>
        <p:spPr>
          <a:xfrm>
            <a:off x="4336544" y="2508245"/>
            <a:ext cx="3518912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88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prstClr val="white"/>
                </a:solidFill>
                <a:latin typeface="+mj-ea"/>
                <a:ea typeface="+mj-ea"/>
              </a:rPr>
              <a:t>Q &amp; A</a:t>
            </a:r>
            <a:endParaRPr lang="ko-KR" altLang="en-US" sz="66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5F3F20-98AC-4FA7-BEC1-77C5B24EB602}"/>
              </a:ext>
            </a:extLst>
          </p:cNvPr>
          <p:cNvSpPr txBox="1"/>
          <p:nvPr/>
        </p:nvSpPr>
        <p:spPr>
          <a:xfrm>
            <a:off x="4849504" y="3705876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감사합니다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9DA46D9-5AD3-448D-931C-F0D80614A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j-ea"/>
                <a:ea typeface="+mj-ea"/>
              </a:rPr>
              <a:pPr/>
              <a:t>21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737370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1B98550-860F-443A-A456-0E2EAE366D1D}"/>
              </a:ext>
            </a:extLst>
          </p:cNvPr>
          <p:cNvSpPr txBox="1"/>
          <p:nvPr/>
        </p:nvSpPr>
        <p:spPr>
          <a:xfrm>
            <a:off x="537796" y="284756"/>
            <a:ext cx="4167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부록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7968165-15C5-4C62-BFAE-104CC98506B6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EEBC35-B6E0-46C4-B7BD-93B88EF2B3EF}"/>
              </a:ext>
            </a:extLst>
          </p:cNvPr>
          <p:cNvSpPr txBox="1"/>
          <p:nvPr/>
        </p:nvSpPr>
        <p:spPr>
          <a:xfrm>
            <a:off x="453293" y="1209368"/>
            <a:ext cx="1135524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ko-KR" b="1" dirty="0">
                <a:solidFill>
                  <a:srgbClr val="000000"/>
                </a:solidFill>
                <a:latin typeface="+mn-ea"/>
              </a:rPr>
              <a:t>RSSI (</a:t>
            </a:r>
            <a:r>
              <a:rPr lang="ko-KR" altLang="ko-KR" b="1" dirty="0" err="1">
                <a:solidFill>
                  <a:srgbClr val="000000"/>
                </a:solidFill>
                <a:latin typeface="+mn-ea"/>
              </a:rPr>
              <a:t>Received</a:t>
            </a:r>
            <a:r>
              <a:rPr lang="ko-KR" altLang="ko-KR" b="1" dirty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ko-KR" b="1" dirty="0" err="1">
                <a:solidFill>
                  <a:srgbClr val="000080"/>
                </a:solidFill>
                <a:latin typeface="+mn-ea"/>
                <a:hlinkClick r:id="rId2" tooltip=" 신호 (Signal) ㅇ 정보를 갖는 것은 모두 신호로 볼 수 있음   - 어떤 현상을 시간,공간에 따라 변화하는 물리량으로 표시한 `함수`    . 주로, `시간`과 관련된 물리량의 수학적 표현을 "/>
              </a:rPr>
              <a:t>Signal</a:t>
            </a:r>
            <a:r>
              <a:rPr lang="ko-KR" altLang="ko-KR" b="1" dirty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ko-KR" b="1" dirty="0" err="1">
                <a:solidFill>
                  <a:srgbClr val="000000"/>
                </a:solidFill>
                <a:latin typeface="+mn-ea"/>
              </a:rPr>
              <a:t>Strength</a:t>
            </a:r>
            <a:r>
              <a:rPr lang="ko-KR" altLang="ko-KR" b="1" dirty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ko-KR" b="1" dirty="0" err="1">
                <a:solidFill>
                  <a:srgbClr val="000080"/>
                </a:solidFill>
                <a:latin typeface="+mn-ea"/>
                <a:hlinkClick r:id="rId3" tooltip=" [ 일반 ] 지표 (指標, Index,Indicator) ㅇ 어떤 현상에 대한 계량적, 수치적 표현 ㅇ 사용 목적    - 타 대상과의 비교, 어떤 현상에 대한 대표성 확보, 계량분석을 통한     장래 이용을 "/>
              </a:rPr>
              <a:t>Indicator</a:t>
            </a:r>
            <a:r>
              <a:rPr lang="ko-KR" altLang="ko-KR" b="1" dirty="0">
                <a:solidFill>
                  <a:srgbClr val="000000"/>
                </a:solidFill>
                <a:latin typeface="+mn-ea"/>
              </a:rPr>
              <a:t>)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 </a:t>
            </a:r>
            <a:endParaRPr lang="en-US" altLang="ko-KR" dirty="0">
              <a:solidFill>
                <a:srgbClr val="000000"/>
              </a:solidFill>
              <a:latin typeface="+mn-ea"/>
            </a:endParaRPr>
          </a:p>
          <a:p>
            <a:endParaRPr lang="en-US" altLang="ko-KR" dirty="0">
              <a:solidFill>
                <a:srgbClr val="000000"/>
              </a:solidFill>
              <a:latin typeface="+mn-ea"/>
            </a:endParaRPr>
          </a:p>
          <a:p>
            <a:r>
              <a:rPr lang="en-US" altLang="ko-KR" dirty="0">
                <a:solidFill>
                  <a:srgbClr val="000000"/>
                </a:solidFill>
                <a:latin typeface="+mn-ea"/>
              </a:rPr>
              <a:t>  </a:t>
            </a:r>
            <a:r>
              <a:rPr lang="ko-KR" altLang="ko-KR" dirty="0" err="1">
                <a:solidFill>
                  <a:srgbClr val="000000"/>
                </a:solidFill>
                <a:latin typeface="+mn-ea"/>
              </a:rPr>
              <a:t>ㅇ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ko-KR" dirty="0">
                <a:solidFill>
                  <a:srgbClr val="000080"/>
                </a:solidFill>
                <a:latin typeface="+mn-ea"/>
                <a:hlinkClick r:id="rId4" tooltip=" 잡음/소음 (Noise) ㅇ 원하는 신호의 전송 및 처리를 방해하는 `원치않는 파형/소리`   - 정보를 포함하고 있지 않는 신호   - 유용한 정보 신호에 더해져서(부가되어,additive) 나타남   - "/>
              </a:rPr>
              <a:t>잡음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이 포함된 무선/</a:t>
            </a:r>
            <a:r>
              <a:rPr lang="ko-KR" altLang="ko-KR" dirty="0">
                <a:solidFill>
                  <a:srgbClr val="000080"/>
                </a:solidFill>
                <a:latin typeface="+mn-ea"/>
                <a:hlinkClick r:id="rId5" tooltip=" 무선 주파수 ㅇ 전파(電波)에 의한 무선통신 응용에 사용하는 주파수대역 ㅇ 통상, 3 ㎑ ~ 3x10&lt;sup&gt;5&lt;/sup&gt; ㎒(300 ㎓)까지 사용하지만,   - 법규상 10 ㎑ ~ 3x10&lt;sup&gt;6&lt;/sup&gt; ㎒(3000 ㎓)로 되어있음 "/>
              </a:rPr>
              <a:t>RF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 `수신 </a:t>
            </a:r>
            <a:r>
              <a:rPr lang="ko-KR" altLang="ko-KR" dirty="0">
                <a:solidFill>
                  <a:srgbClr val="000080"/>
                </a:solidFill>
                <a:latin typeface="+mn-ea"/>
                <a:hlinkClick r:id="rId2" tooltip=" 신호 (Signal) ㅇ 정보를 갖는 것은 모두 신호로 볼 수 있음   - 어떤 현상을 시간,공간에 따라 변화하는 물리량으로 표시한 `함수`    . 주로, `시간`과 관련된 물리량의 수학적 표현을 "/>
              </a:rPr>
              <a:t>신호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ko-KR" dirty="0" err="1">
                <a:solidFill>
                  <a:srgbClr val="000000"/>
                </a:solidFill>
                <a:latin typeface="+mn-ea"/>
              </a:rPr>
              <a:t>세기`에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 대한 매우 일반적인 명칭 - 간단하게 </a:t>
            </a:r>
            <a:r>
              <a:rPr lang="ko-KR" altLang="ko-KR" dirty="0">
                <a:solidFill>
                  <a:srgbClr val="000080"/>
                </a:solidFill>
                <a:latin typeface="+mn-ea"/>
                <a:hlinkClick r:id="rId6" tooltip=" 측정 (Measurement) ※ 물리적 성질에 수(數)를 부여하는 행위 ㅇ 측정기 등과 같은 기구에 의해 사물/현상의 성질을 계량적으로 나타내는 행위   - 어떤 물리량(量)의 값을 결정하여 적절한 "/>
              </a:rPr>
              <a:t>측정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하고 확인할 수 있는 </a:t>
            </a:r>
            <a:endParaRPr lang="en-US" altLang="ko-KR" dirty="0">
              <a:solidFill>
                <a:srgbClr val="000000"/>
              </a:solidFill>
              <a:latin typeface="+mn-ea"/>
            </a:endParaRPr>
          </a:p>
          <a:p>
            <a:r>
              <a:rPr lang="en-US" altLang="ko-KR" dirty="0">
                <a:solidFill>
                  <a:srgbClr val="000000"/>
                </a:solidFill>
                <a:latin typeface="+mn-ea"/>
              </a:rPr>
              <a:t>       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수신 전파 </a:t>
            </a:r>
            <a:r>
              <a:rPr lang="ko-KR" altLang="ko-KR" dirty="0">
                <a:solidFill>
                  <a:srgbClr val="000080"/>
                </a:solidFill>
                <a:latin typeface="+mn-ea"/>
                <a:hlinkClick r:id="rId2" tooltip=" 신호 (Signal) ㅇ 정보를 갖는 것은 모두 신호로 볼 수 있음   - 어떤 현상을 시간,공간에 따라 변화하는 물리량으로 표시한 `함수`    . 주로, `시간`과 관련된 물리량의 수학적 표현을 "/>
              </a:rPr>
              <a:t>신호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의 세기를 말함 .</a:t>
            </a:r>
            <a:endParaRPr lang="en-US" altLang="ko-KR" dirty="0">
              <a:solidFill>
                <a:srgbClr val="000000"/>
              </a:solidFill>
              <a:latin typeface="+mn-ea"/>
            </a:endParaRPr>
          </a:p>
          <a:p>
            <a:r>
              <a:rPr lang="en-US" altLang="ko-KR" dirty="0">
                <a:solidFill>
                  <a:srgbClr val="000000"/>
                </a:solidFill>
                <a:latin typeface="+mn-ea"/>
              </a:rPr>
              <a:t>      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 즉, 수신 </a:t>
            </a:r>
            <a:r>
              <a:rPr lang="ko-KR" altLang="ko-KR" dirty="0">
                <a:solidFill>
                  <a:srgbClr val="000080"/>
                </a:solidFill>
                <a:latin typeface="+mn-ea"/>
                <a:hlinkClick r:id="rId7" tooltip=" 전력(Power) 또는 에너지율 또는 일률 이란? ※ `에너지`의 이동/흐름/전달,입출력 등 `시간`과 관련되어지는 개념이 `전력`인 셈   - 에너지(Energy) 관점의 전력    . 에너지의 "/>
              </a:rPr>
              <a:t>전력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(</a:t>
            </a:r>
            <a:r>
              <a:rPr lang="ko-KR" altLang="ko-KR" dirty="0">
                <a:solidFill>
                  <a:srgbClr val="000080"/>
                </a:solidFill>
                <a:latin typeface="+mn-ea"/>
                <a:hlinkClick r:id="rId8" tooltip=" 단위 (Unit) ㅇ 물리량 관측을 정량화/규정시킬 수 있도록 기준이 되는 척도   - 물리량 표현 량(量) = {수치} x {단위} "/>
              </a:rPr>
              <a:t>단위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 : [</a:t>
            </a:r>
            <a:r>
              <a:rPr lang="ko-KR" altLang="ko-KR" dirty="0" err="1">
                <a:solidFill>
                  <a:srgbClr val="000080"/>
                </a:solidFill>
                <a:latin typeface="+mn-ea"/>
                <a:hlinkClick r:id="rId9" tooltip=" 절대레벨 ㅇ 상대레벨 dB와는 달리 dBm,dBv,dBw,dBu 등은 두 값의 상대적인 비를 나타내는 것은 같으나, ㅇ 두 값중 하나를 1 mW,1 Volt,1 Watt 등을 기준하여 그 값과의 절대적인 비를 나타냄 "/>
              </a:rPr>
              <a:t>dBm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])을 나타냄 .. 통상적으로 </a:t>
            </a:r>
            <a:r>
              <a:rPr lang="ko-KR" altLang="ko-KR" dirty="0">
                <a:solidFill>
                  <a:srgbClr val="000080"/>
                </a:solidFill>
                <a:latin typeface="+mn-ea"/>
                <a:hlinkClick r:id="rId10" tooltip=" 안테나 이란?  ㅇ 가역성 소자    : 송신 및 수신이 동일 특성를 갖음   - 도체에 전류를 흐르게 하면 그 주위에 전자파가 방사됨 (송신)   - 또한, 전자파가 전파되는 곳에 도체를 두면 그 "/>
              </a:rPr>
              <a:t>안테나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 및 </a:t>
            </a:r>
            <a:r>
              <a:rPr lang="ko-KR" altLang="ko-KR" dirty="0">
                <a:solidFill>
                  <a:srgbClr val="000080"/>
                </a:solidFill>
                <a:latin typeface="+mn-ea"/>
                <a:hlinkClick r:id="rId11" tooltip=" Netlist (넷리스트) ㅇ 회로 또는 네트워크 내 노드의 연결상태를 텍스트 형태로 표현한 것 "/>
              </a:rPr>
              <a:t>수신기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ko-KR" dirty="0">
                <a:solidFill>
                  <a:srgbClr val="000080"/>
                </a:solidFill>
                <a:latin typeface="+mn-ea"/>
                <a:hlinkClick r:id="rId12" tooltip=" 회로 이란? ㅇ 회로 (Circuit)   - 전기회로(Electric Circuit) : 전류가 흐르는 길    - 자기회로(Magnetic Circuit) : 자류(자속)이 흐르는 길 ㅇ 회로 소자 (Circuit Element)   - 회로를 구성하는 요소 "/>
              </a:rPr>
              <a:t>회로</a:t>
            </a:r>
            <a:r>
              <a:rPr lang="en-US" altLang="ko-KR" dirty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내부 </a:t>
            </a:r>
            <a:r>
              <a:rPr lang="ko-KR" altLang="ko-KR" dirty="0">
                <a:solidFill>
                  <a:srgbClr val="000080"/>
                </a:solidFill>
                <a:latin typeface="+mn-ea"/>
                <a:hlinkClick r:id="rId13" tooltip=" 손실 및 이득 ㅇ 공학적으로,    - 주어진 여건에 따라 이득,손실이 바뀌어 표현될 수 있으며,   - 손실이 무조건 나쁜 것이 아니므로, 문맥을 잘 살피어야 함 ※ 손실,이득에 대한 "/>
              </a:rPr>
              <a:t>손실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은 제외 </a:t>
            </a:r>
            <a:endParaRPr lang="en-US" altLang="ko-KR" dirty="0">
              <a:solidFill>
                <a:srgbClr val="000000"/>
              </a:solidFill>
              <a:latin typeface="+mn-ea"/>
            </a:endParaRPr>
          </a:p>
          <a:p>
            <a:r>
              <a:rPr lang="en-US" altLang="ko-KR" dirty="0">
                <a:solidFill>
                  <a:srgbClr val="000000"/>
                </a:solidFill>
                <a:latin typeface="+mn-ea"/>
              </a:rPr>
              <a:t>  </a:t>
            </a:r>
          </a:p>
          <a:p>
            <a:r>
              <a:rPr lang="en-US" altLang="ko-KR" dirty="0">
                <a:solidFill>
                  <a:srgbClr val="000000"/>
                </a:solidFill>
                <a:latin typeface="+mn-ea"/>
              </a:rPr>
              <a:t>  </a:t>
            </a:r>
            <a:r>
              <a:rPr lang="ko-KR" altLang="ko-KR" dirty="0" err="1">
                <a:solidFill>
                  <a:srgbClr val="000000"/>
                </a:solidFill>
                <a:latin typeface="+mn-ea"/>
              </a:rPr>
              <a:t>ㅇ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ko-KR" dirty="0">
                <a:solidFill>
                  <a:srgbClr val="000080"/>
                </a:solidFill>
                <a:latin typeface="+mn-ea"/>
                <a:hlinkClick r:id="rId14" tooltip=" 이동통신 또는 이동전화, 모바일 통신 ㅇ 이동중에 원하는 통신을 할 수 있는 제반 무선 기술 또는 시스템 "/>
              </a:rPr>
              <a:t>이동통신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/</a:t>
            </a:r>
            <a:r>
              <a:rPr lang="ko-KR" altLang="ko-KR" dirty="0">
                <a:solidFill>
                  <a:srgbClr val="000080"/>
                </a:solidFill>
                <a:latin typeface="+mn-ea"/>
                <a:hlinkClick r:id="rId15" tooltip=" 무선 통신 (Wireless Communication, RF Communication) ㅇ 유선(전선)을 통하지 않고, 전파(RF 파)를 통해 정보를 전달하는 기술 ㅇ 이용 방법에 따른 분류   - 고정 통신 : 송수 위치 고정, M/W 대역 "/>
              </a:rPr>
              <a:t>무선통신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 등 관련 </a:t>
            </a:r>
            <a:r>
              <a:rPr lang="ko-KR" altLang="ko-KR" dirty="0" err="1">
                <a:solidFill>
                  <a:srgbClr val="000000"/>
                </a:solidFill>
                <a:latin typeface="+mn-ea"/>
              </a:rPr>
              <a:t>표준들에서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ko-KR" dirty="0" err="1">
                <a:solidFill>
                  <a:srgbClr val="000000"/>
                </a:solidFill>
                <a:latin typeface="+mn-ea"/>
              </a:rPr>
              <a:t>RSSI를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 정의할 때는, - 복잡한 추가적 </a:t>
            </a:r>
            <a:r>
              <a:rPr lang="ko-KR" altLang="ko-KR" dirty="0">
                <a:solidFill>
                  <a:srgbClr val="000080"/>
                </a:solidFill>
                <a:latin typeface="+mn-ea"/>
                <a:hlinkClick r:id="rId16" tooltip=" 변조 및 복조 ㅇ 변조 (Modulation)   - 신호 정보를 전송 매체의 채널 특성에 맞게끔 신호(정보)의 세기나 변위, 주파수,    위상등을 적절한 파형 형태로 변환하는 것 ㅇ 복조 "/>
              </a:rPr>
              <a:t>복조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ko-KR" dirty="0">
                <a:solidFill>
                  <a:srgbClr val="000080"/>
                </a:solidFill>
                <a:latin typeface="+mn-ea"/>
                <a:hlinkClick r:id="rId17" tooltip=" 연산 (Operation) ㅇ 어떤 집합 내 2개의 원소를 결합하여 1개의 새로운 원소를 만들어냄 ☞ 이항연산   - 연산의 例)    . 수에 대한 사칙 연산 : ＋,－,×,÷    . 집합 연산 : 교집합(∩), "/>
              </a:rPr>
              <a:t>연산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과정을 포함하지 </a:t>
            </a:r>
            <a:endParaRPr lang="en-US" altLang="ko-KR" dirty="0">
              <a:solidFill>
                <a:srgbClr val="000000"/>
              </a:solidFill>
              <a:latin typeface="+mn-ea"/>
            </a:endParaRPr>
          </a:p>
          <a:p>
            <a:r>
              <a:rPr lang="en-US" altLang="ko-KR" dirty="0">
                <a:solidFill>
                  <a:srgbClr val="000000"/>
                </a:solidFill>
                <a:latin typeface="+mn-ea"/>
              </a:rPr>
              <a:t>       </a:t>
            </a:r>
            <a:r>
              <a:rPr lang="ko-KR" altLang="ko-KR" dirty="0" err="1">
                <a:solidFill>
                  <a:srgbClr val="000000"/>
                </a:solidFill>
                <a:latin typeface="+mn-ea"/>
              </a:rPr>
              <a:t>않은채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, - 단순히 </a:t>
            </a:r>
            <a:r>
              <a:rPr lang="ko-KR" altLang="ko-KR" dirty="0" err="1">
                <a:solidFill>
                  <a:srgbClr val="000080"/>
                </a:solidFill>
                <a:latin typeface="+mn-ea"/>
                <a:hlinkClick r:id="rId18" tooltip=" 평균(Mean) ㅇ 데이터 집단에서 중심의 경향을 나타내는 수학적 척도   - 일반적으로 산술평균(단순평균)을 지칭하나,   - 이외에도 여러 다른 형태의 평균이 있음 ※ 데이터의 개별성은 "/>
              </a:rPr>
              <a:t>평균</a:t>
            </a:r>
            <a:r>
              <a:rPr lang="ko-KR" altLang="ko-KR" dirty="0" err="1">
                <a:solidFill>
                  <a:srgbClr val="000000"/>
                </a:solidFill>
                <a:latin typeface="+mn-ea"/>
              </a:rPr>
              <a:t>된</a:t>
            </a:r>
            <a:r>
              <a:rPr lang="ko-KR" altLang="ko-KR" dirty="0">
                <a:solidFill>
                  <a:srgbClr val="000000"/>
                </a:solidFill>
                <a:latin typeface="+mn-ea"/>
              </a:rPr>
              <a:t> RSSI 등 만을 요구하고 있는 편임</a:t>
            </a:r>
            <a:r>
              <a:rPr lang="ko-KR" altLang="ko-KR" sz="1600" dirty="0">
                <a:latin typeface="+mn-ea"/>
              </a:rPr>
              <a:t> </a:t>
            </a:r>
            <a:endParaRPr lang="ko-KR" altLang="ko-KR" sz="4400" dirty="0">
              <a:latin typeface="+mn-ea"/>
            </a:endParaRPr>
          </a:p>
          <a:p>
            <a:endParaRPr lang="ko-KR" altLang="en-US" dirty="0"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4E0ED4D-7040-40E8-A380-FC8E80E6684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88258" y="4237559"/>
            <a:ext cx="11120284" cy="1290686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775BB28-6FDB-4F60-B5F1-5D43F78A0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22</a:t>
            </a:fld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3874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1B98550-860F-443A-A456-0E2EAE366D1D}"/>
              </a:ext>
            </a:extLst>
          </p:cNvPr>
          <p:cNvSpPr txBox="1"/>
          <p:nvPr/>
        </p:nvSpPr>
        <p:spPr>
          <a:xfrm>
            <a:off x="537796" y="284756"/>
            <a:ext cx="4167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부록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7968165-15C5-4C62-BFAE-104CC98506B6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EEBC35-B6E0-46C4-B7BD-93B88EF2B3EF}"/>
              </a:ext>
            </a:extLst>
          </p:cNvPr>
          <p:cNvSpPr txBox="1"/>
          <p:nvPr/>
        </p:nvSpPr>
        <p:spPr>
          <a:xfrm>
            <a:off x="630273" y="992642"/>
            <a:ext cx="11355249" cy="544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Wi-Fi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>
                <a:latin typeface="+mn-ea"/>
              </a:rPr>
              <a:t>장점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고출력으로 넓은 범위에 서비스 제공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>
                <a:latin typeface="+mn-ea"/>
              </a:rPr>
              <a:t>단점 </a:t>
            </a:r>
            <a:r>
              <a:rPr lang="en-US" altLang="ko-KR" dirty="0">
                <a:latin typeface="+mn-ea"/>
              </a:rPr>
              <a:t>: AP</a:t>
            </a:r>
            <a:r>
              <a:rPr lang="ko-KR" altLang="en-US" dirty="0">
                <a:latin typeface="+mn-ea"/>
              </a:rPr>
              <a:t>마다 파워 출력이 다르기 때문에 위치 인식 측면에서 오차 발생</a:t>
            </a:r>
          </a:p>
          <a:p>
            <a:pPr>
              <a:lnSpc>
                <a:spcPct val="150000"/>
              </a:lnSpc>
            </a:pPr>
            <a:endParaRPr lang="ko-KR" altLang="en-US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BLE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>
                <a:latin typeface="+mn-ea"/>
              </a:rPr>
              <a:t>장점 </a:t>
            </a:r>
            <a:r>
              <a:rPr lang="en-US" altLang="ko-KR" dirty="0">
                <a:latin typeface="+mn-ea"/>
              </a:rPr>
              <a:t>: 10m </a:t>
            </a:r>
            <a:r>
              <a:rPr lang="ko-KR" altLang="en-US" dirty="0">
                <a:latin typeface="+mn-ea"/>
              </a:rPr>
              <a:t>내에서는 정확한 인식 가능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>
                <a:latin typeface="+mn-ea"/>
              </a:rPr>
              <a:t>단점 </a:t>
            </a:r>
            <a:r>
              <a:rPr lang="en-US" altLang="ko-KR" dirty="0">
                <a:latin typeface="+mn-ea"/>
              </a:rPr>
              <a:t>: 10m </a:t>
            </a:r>
            <a:r>
              <a:rPr lang="ko-KR" altLang="en-US" dirty="0">
                <a:latin typeface="+mn-ea"/>
              </a:rPr>
              <a:t>거리 외에서 오차가 큼</a:t>
            </a:r>
          </a:p>
          <a:p>
            <a:pPr>
              <a:lnSpc>
                <a:spcPct val="150000"/>
              </a:lnSpc>
            </a:pPr>
            <a:endParaRPr lang="ko-KR" altLang="en-US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UWB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>
                <a:latin typeface="+mn-ea"/>
              </a:rPr>
              <a:t>장점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저전력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 err="1">
                <a:latin typeface="+mn-ea"/>
              </a:rPr>
              <a:t>실내측위</a:t>
            </a:r>
            <a:r>
              <a:rPr lang="ko-KR" altLang="en-US" dirty="0">
                <a:latin typeface="+mn-ea"/>
              </a:rPr>
              <a:t> 시 </a:t>
            </a:r>
            <a:r>
              <a:rPr lang="en-US" altLang="ko-KR" dirty="0">
                <a:latin typeface="+mn-ea"/>
              </a:rPr>
              <a:t>15cm </a:t>
            </a:r>
            <a:r>
              <a:rPr lang="ko-KR" altLang="en-US" dirty="0">
                <a:latin typeface="+mn-ea"/>
              </a:rPr>
              <a:t>이내의 정확도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>
                <a:latin typeface="+mn-ea"/>
              </a:rPr>
              <a:t>단거리 구간에서 넓은 주파수 대역을 통해 많은 양의 데이터를 </a:t>
            </a:r>
            <a:r>
              <a:rPr lang="ko-KR" altLang="en-US" dirty="0" err="1">
                <a:latin typeface="+mn-ea"/>
              </a:rPr>
              <a:t>전송할수</a:t>
            </a:r>
            <a:r>
              <a:rPr lang="ko-KR" altLang="en-US" dirty="0">
                <a:latin typeface="+mn-ea"/>
              </a:rPr>
              <a:t> 있다</a:t>
            </a:r>
            <a:r>
              <a:rPr lang="en-US" altLang="ko-KR" dirty="0">
                <a:latin typeface="+mn-ea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>
                <a:latin typeface="+mn-ea"/>
              </a:rPr>
              <a:t>인식거리 </a:t>
            </a:r>
            <a:r>
              <a:rPr lang="en-US" altLang="ko-KR" dirty="0">
                <a:latin typeface="+mn-ea"/>
              </a:rPr>
              <a:t>50m</a:t>
            </a:r>
            <a:r>
              <a:rPr lang="ko-KR" altLang="en-US" dirty="0">
                <a:latin typeface="+mn-ea"/>
              </a:rPr>
              <a:t>내외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>
                <a:latin typeface="+mn-ea"/>
              </a:rPr>
              <a:t>매우 짧은 펄스를 사용하므로 </a:t>
            </a:r>
            <a:r>
              <a:rPr lang="en-US" altLang="ko-KR" dirty="0" err="1">
                <a:latin typeface="+mn-ea"/>
              </a:rPr>
              <a:t>rssi</a:t>
            </a:r>
            <a:r>
              <a:rPr lang="ko-KR" altLang="en-US" dirty="0" err="1">
                <a:latin typeface="+mn-ea"/>
              </a:rPr>
              <a:t>를</a:t>
            </a:r>
            <a:r>
              <a:rPr lang="ko-KR" altLang="en-US" dirty="0">
                <a:latin typeface="+mn-ea"/>
              </a:rPr>
              <a:t> 사용할 경우의 외부환경에 대한 간섭을 덜 받는다</a:t>
            </a:r>
            <a:r>
              <a:rPr lang="en-US" altLang="ko-KR" dirty="0">
                <a:latin typeface="+mn-ea"/>
              </a:rPr>
              <a:t>.</a:t>
            </a:r>
            <a:endParaRPr lang="ko-KR" altLang="en-US" dirty="0">
              <a:latin typeface="+mn-ea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775BB28-6FDB-4F60-B5F1-5D43F78A0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23</a:t>
            </a:fld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20666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4AF365FC-A95D-4751-BB1E-970B017D368D}"/>
              </a:ext>
            </a:extLst>
          </p:cNvPr>
          <p:cNvSpPr txBox="1"/>
          <p:nvPr/>
        </p:nvSpPr>
        <p:spPr>
          <a:xfrm>
            <a:off x="556847" y="284756"/>
            <a:ext cx="43592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지적사항 </a:t>
            </a:r>
            <a:r>
              <a:rPr lang="en-US" altLang="ko-KR" sz="4000" dirty="0">
                <a:latin typeface="+mn-ea"/>
              </a:rPr>
              <a:t>&amp; </a:t>
            </a:r>
            <a:r>
              <a:rPr lang="ko-KR" altLang="en-US" sz="4000" dirty="0">
                <a:latin typeface="+mn-ea"/>
              </a:rPr>
              <a:t>답변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6CCA1D3-965F-4061-A068-E41E804E1253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E8D9A04-C3E2-4EAB-B9C9-473299DE8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3</a:t>
            </a:fld>
            <a:endParaRPr lang="ko-KR" altLang="en-US"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B6ED7C-6A7A-49CC-9204-C53A8D87FF83}"/>
              </a:ext>
            </a:extLst>
          </p:cNvPr>
          <p:cNvSpPr txBox="1"/>
          <p:nvPr/>
        </p:nvSpPr>
        <p:spPr>
          <a:xfrm>
            <a:off x="559160" y="992642"/>
            <a:ext cx="11073679" cy="442634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ko-KR" altLang="en-US" sz="2400" dirty="0">
                <a:latin typeface="+mn-ea"/>
              </a:rPr>
              <a:t>수영장 내 위치를 파악하기 위한 알고리즘을 어떻게 구현할지 방법 모색</a:t>
            </a:r>
            <a:endParaRPr lang="en-US" altLang="ko-KR" sz="2400" dirty="0">
              <a:latin typeface="+mn-ea"/>
            </a:endParaRPr>
          </a:p>
          <a:p>
            <a:pPr marL="914400" lvl="1" indent="-4572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ko-KR" sz="2000" dirty="0">
                <a:latin typeface="+mn-ea"/>
              </a:rPr>
              <a:t>RSSI</a:t>
            </a:r>
            <a:r>
              <a:rPr lang="ko-KR" altLang="en-US" sz="2000" dirty="0">
                <a:latin typeface="+mn-ea"/>
              </a:rPr>
              <a:t>를 기반으로 위치를 인식</a:t>
            </a:r>
            <a:endParaRPr lang="en-US" altLang="ko-KR" sz="2000" dirty="0">
              <a:latin typeface="+mn-ea"/>
            </a:endParaRPr>
          </a:p>
          <a:p>
            <a:pPr marL="914400" lvl="1" indent="-4572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ko-KR" sz="2000" dirty="0">
                <a:latin typeface="+mn-ea"/>
              </a:rPr>
              <a:t>RSSI</a:t>
            </a:r>
            <a:r>
              <a:rPr lang="ko-KR" altLang="en-US" sz="2000" dirty="0">
                <a:latin typeface="+mn-ea"/>
              </a:rPr>
              <a:t>는 외부환경의 간섭에 영향을 많이 받음</a:t>
            </a:r>
            <a:endParaRPr lang="en-US" altLang="ko-KR" sz="2000" dirty="0">
              <a:latin typeface="+mn-ea"/>
            </a:endParaRPr>
          </a:p>
          <a:p>
            <a:pPr marL="914400" lvl="1" indent="-4572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ko-KR" sz="2000" dirty="0">
                <a:latin typeface="+mn-ea"/>
              </a:rPr>
              <a:t>UWB</a:t>
            </a:r>
            <a:r>
              <a:rPr lang="ko-KR" altLang="en-US" sz="2000" dirty="0">
                <a:latin typeface="+mn-ea"/>
              </a:rPr>
              <a:t>통신을 이용해 외부환경의 간섭에 적은 영향을 받음</a:t>
            </a:r>
            <a:endParaRPr lang="en-US" altLang="ko-KR" sz="2000" dirty="0">
              <a:latin typeface="+mn-ea"/>
            </a:endParaRPr>
          </a:p>
          <a:p>
            <a:pPr marL="914400" lvl="1" indent="-4572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2000" dirty="0">
                <a:latin typeface="+mn-ea"/>
              </a:rPr>
              <a:t>삼각측량을 통해서 위치를 </a:t>
            </a:r>
            <a:r>
              <a:rPr lang="ko-KR" altLang="en-US" sz="2000" dirty="0" err="1">
                <a:latin typeface="+mn-ea"/>
              </a:rPr>
              <a:t>측위</a:t>
            </a:r>
            <a:endParaRPr lang="en-US" altLang="ko-KR" sz="2000" dirty="0">
              <a:latin typeface="+mn-ea"/>
            </a:endParaRPr>
          </a:p>
          <a:p>
            <a:pPr marL="914400" lvl="1" indent="-4572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2000" dirty="0">
                <a:latin typeface="+mn-ea"/>
              </a:rPr>
              <a:t>위치를 </a:t>
            </a:r>
            <a:r>
              <a:rPr lang="en-US" altLang="ko-KR" sz="2000" dirty="0">
                <a:latin typeface="+mn-ea"/>
              </a:rPr>
              <a:t>1M </a:t>
            </a:r>
            <a:r>
              <a:rPr lang="ko-KR" altLang="en-US" sz="2000" dirty="0">
                <a:latin typeface="+mn-ea"/>
              </a:rPr>
              <a:t>단위로 나누고 </a:t>
            </a:r>
            <a:r>
              <a:rPr lang="ko-KR" altLang="en-US" sz="2000" dirty="0" err="1">
                <a:latin typeface="+mn-ea"/>
              </a:rPr>
              <a:t>핑거프린팅</a:t>
            </a:r>
            <a:r>
              <a:rPr lang="ko-KR" altLang="en-US" sz="2000" dirty="0">
                <a:latin typeface="+mn-ea"/>
              </a:rPr>
              <a:t> 방법을 사용</a:t>
            </a:r>
            <a:endParaRPr lang="en-US" altLang="ko-KR" sz="2000" dirty="0">
              <a:latin typeface="+mn-ea"/>
            </a:endParaRPr>
          </a:p>
          <a:p>
            <a:pPr marL="914400" lvl="1" indent="-4572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2000" dirty="0">
                <a:latin typeface="+mn-ea"/>
              </a:rPr>
              <a:t>신호를 받아 위치를 매핑</a:t>
            </a:r>
            <a:endParaRPr lang="en-US" altLang="ko-KR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9100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4AF365FC-A95D-4751-BB1E-970B017D368D}"/>
              </a:ext>
            </a:extLst>
          </p:cNvPr>
          <p:cNvSpPr txBox="1"/>
          <p:nvPr/>
        </p:nvSpPr>
        <p:spPr>
          <a:xfrm>
            <a:off x="556846" y="284756"/>
            <a:ext cx="43199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지적사항 </a:t>
            </a:r>
            <a:r>
              <a:rPr lang="en-US" altLang="ko-KR" sz="4000" dirty="0">
                <a:latin typeface="+mn-ea"/>
              </a:rPr>
              <a:t>&amp; </a:t>
            </a:r>
            <a:r>
              <a:rPr lang="ko-KR" altLang="en-US" sz="4000" dirty="0">
                <a:latin typeface="+mn-ea"/>
              </a:rPr>
              <a:t>답변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6CCA1D3-965F-4061-A068-E41E804E1253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E8D9A04-C3E2-4EAB-B9C9-473299DE8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767" y="6307189"/>
            <a:ext cx="2743200" cy="365125"/>
          </a:xfrm>
        </p:spPr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4</a:t>
            </a:fld>
            <a:endParaRPr lang="ko-KR" altLang="en-US"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B6ED7C-6A7A-49CC-9204-C53A8D87FF83}"/>
              </a:ext>
            </a:extLst>
          </p:cNvPr>
          <p:cNvSpPr txBox="1"/>
          <p:nvPr/>
        </p:nvSpPr>
        <p:spPr>
          <a:xfrm>
            <a:off x="556847" y="1541633"/>
            <a:ext cx="11073679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ko-KR" altLang="en-US" sz="2800" dirty="0">
                <a:latin typeface="+mn-ea"/>
              </a:rPr>
              <a:t>삼각측량</a:t>
            </a:r>
            <a:endParaRPr lang="ko-KR" altLang="en-US" sz="2000" dirty="0">
              <a:latin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CE307AC-E7DD-42E0-BE9A-68BB8DF008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725" y="1351627"/>
            <a:ext cx="5162042" cy="495556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B28290-C3B3-4C94-84EB-575688DC85CE}"/>
              </a:ext>
            </a:extLst>
          </p:cNvPr>
          <p:cNvSpPr txBox="1"/>
          <p:nvPr/>
        </p:nvSpPr>
        <p:spPr>
          <a:xfrm>
            <a:off x="897687" y="2146189"/>
            <a:ext cx="4920590" cy="17543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Tx/>
              <a:buChar char="-"/>
            </a:pPr>
            <a:r>
              <a:rPr lang="en-US" altLang="ko-KR" dirty="0">
                <a:latin typeface="+mn-ea"/>
              </a:rPr>
              <a:t>AP 4</a:t>
            </a:r>
            <a:r>
              <a:rPr lang="ko-KR" altLang="en-US" dirty="0">
                <a:latin typeface="+mn-ea"/>
              </a:rPr>
              <a:t>개를 이용하여 </a:t>
            </a:r>
            <a:r>
              <a:rPr lang="en-US" altLang="ko-KR" dirty="0">
                <a:latin typeface="+mn-ea"/>
              </a:rPr>
              <a:t>RSSI</a:t>
            </a:r>
            <a:r>
              <a:rPr lang="ko-KR" altLang="en-US" dirty="0">
                <a:latin typeface="+mn-ea"/>
              </a:rPr>
              <a:t>기반 삼각측량</a:t>
            </a:r>
            <a:endParaRPr lang="en-US" altLang="ko-KR" dirty="0">
              <a:solidFill>
                <a:srgbClr val="FF0000"/>
              </a:solidFill>
              <a:latin typeface="+mn-ea"/>
            </a:endParaRPr>
          </a:p>
          <a:p>
            <a:pPr marL="342900" indent="-342900">
              <a:lnSpc>
                <a:spcPct val="200000"/>
              </a:lnSpc>
              <a:buFontTx/>
              <a:buChar char="-"/>
            </a:pPr>
            <a:r>
              <a:rPr lang="en-US" altLang="ko-KR" dirty="0">
                <a:latin typeface="+mn-ea"/>
              </a:rPr>
              <a:t>RSSI</a:t>
            </a:r>
            <a:r>
              <a:rPr lang="ko-KR" altLang="en-US" dirty="0">
                <a:latin typeface="+mn-ea"/>
              </a:rPr>
              <a:t>값을 </a:t>
            </a:r>
            <a:r>
              <a:rPr lang="en-US" altLang="ko-KR" dirty="0" err="1">
                <a:latin typeface="+mn-ea"/>
              </a:rPr>
              <a:t>Friis</a:t>
            </a:r>
            <a:r>
              <a:rPr lang="en-US" altLang="ko-KR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공식으로 계산하여 측량</a:t>
            </a:r>
            <a:endParaRPr lang="en-US" altLang="ko-KR" dirty="0">
              <a:latin typeface="+mn-ea"/>
            </a:endParaRPr>
          </a:p>
          <a:p>
            <a:pPr marL="342900" indent="-342900">
              <a:lnSpc>
                <a:spcPct val="200000"/>
              </a:lnSpc>
              <a:buFontTx/>
              <a:buChar char="-"/>
            </a:pPr>
            <a:r>
              <a:rPr lang="en-US" altLang="ko-KR" dirty="0">
                <a:latin typeface="+mn-ea"/>
              </a:rPr>
              <a:t>UWB</a:t>
            </a:r>
            <a:r>
              <a:rPr lang="ko-KR" altLang="en-US" dirty="0">
                <a:latin typeface="+mn-ea"/>
              </a:rPr>
              <a:t>를 이용하여 정확한 데이터 전송</a:t>
            </a:r>
            <a:endParaRPr lang="en-US" altLang="ko-KR" dirty="0"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EE7FF1F-4BCD-4884-A5D9-4DD52F67E4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332" y="4109670"/>
            <a:ext cx="3400543" cy="1573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63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4AF365FC-A95D-4751-BB1E-970B017D368D}"/>
              </a:ext>
            </a:extLst>
          </p:cNvPr>
          <p:cNvSpPr txBox="1"/>
          <p:nvPr/>
        </p:nvSpPr>
        <p:spPr>
          <a:xfrm>
            <a:off x="556847" y="284756"/>
            <a:ext cx="4064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지적사항 </a:t>
            </a:r>
            <a:r>
              <a:rPr lang="en-US" altLang="ko-KR" sz="4000" dirty="0">
                <a:latin typeface="+mn-ea"/>
              </a:rPr>
              <a:t>&amp; </a:t>
            </a:r>
            <a:r>
              <a:rPr lang="ko-KR" altLang="en-US" sz="4000" dirty="0">
                <a:latin typeface="+mn-ea"/>
              </a:rPr>
              <a:t>답변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6CCA1D3-965F-4061-A068-E41E804E1253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E8D9A04-C3E2-4EAB-B9C9-473299DE8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767" y="6307189"/>
            <a:ext cx="2743200" cy="365125"/>
          </a:xfrm>
        </p:spPr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5</a:t>
            </a:fld>
            <a:endParaRPr lang="ko-KR" altLang="en-US"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B6ED7C-6A7A-49CC-9204-C53A8D87FF83}"/>
              </a:ext>
            </a:extLst>
          </p:cNvPr>
          <p:cNvSpPr txBox="1"/>
          <p:nvPr/>
        </p:nvSpPr>
        <p:spPr>
          <a:xfrm>
            <a:off x="537797" y="1130223"/>
            <a:ext cx="11073679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ko-KR" altLang="en-US" sz="2800" dirty="0" err="1">
                <a:latin typeface="+mn-ea"/>
              </a:rPr>
              <a:t>핑거</a:t>
            </a:r>
            <a:r>
              <a:rPr lang="ko-KR" altLang="en-US" sz="2800" dirty="0">
                <a:latin typeface="+mn-ea"/>
              </a:rPr>
              <a:t> 프린팅</a:t>
            </a:r>
            <a:endParaRPr lang="ko-KR" altLang="en-US" sz="2000" dirty="0">
              <a:latin typeface="+mn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ACB73D4-7043-4B39-A549-DE330620AE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7828" y="1301717"/>
            <a:ext cx="1256199" cy="125619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41E1FFB-34DE-4DFA-9808-1B3B523B2D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9117" y="5471809"/>
            <a:ext cx="1256199" cy="125619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6CDF371-E8AE-4999-B78B-2518E42F0B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7827" y="5471809"/>
            <a:ext cx="1256199" cy="1256199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6B7493F9-FD0E-43C5-98D6-949090038E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9118" y="1301716"/>
            <a:ext cx="1256199" cy="1256199"/>
          </a:xfrm>
          <a:prstGeom prst="rect">
            <a:avLst/>
          </a:prstGeom>
        </p:spPr>
      </p:pic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F85E7F95-2920-4391-9E52-AEAF3CF1C9C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382682" y="2222090"/>
          <a:ext cx="7560617" cy="3608438"/>
        </p:xfrm>
        <a:graphic>
          <a:graphicData uri="http://schemas.openxmlformats.org/drawingml/2006/table">
            <a:tbl>
              <a:tblPr/>
              <a:tblGrid>
                <a:gridCol w="756212">
                  <a:extLst>
                    <a:ext uri="{9D8B030D-6E8A-4147-A177-3AD203B41FA5}">
                      <a16:colId xmlns:a16="http://schemas.microsoft.com/office/drawing/2014/main" val="1439902223"/>
                    </a:ext>
                  </a:extLst>
                </a:gridCol>
                <a:gridCol w="756212">
                  <a:extLst>
                    <a:ext uri="{9D8B030D-6E8A-4147-A177-3AD203B41FA5}">
                      <a16:colId xmlns:a16="http://schemas.microsoft.com/office/drawing/2014/main" val="1498416488"/>
                    </a:ext>
                  </a:extLst>
                </a:gridCol>
                <a:gridCol w="756212">
                  <a:extLst>
                    <a:ext uri="{9D8B030D-6E8A-4147-A177-3AD203B41FA5}">
                      <a16:colId xmlns:a16="http://schemas.microsoft.com/office/drawing/2014/main" val="3376758739"/>
                    </a:ext>
                  </a:extLst>
                </a:gridCol>
                <a:gridCol w="756212">
                  <a:extLst>
                    <a:ext uri="{9D8B030D-6E8A-4147-A177-3AD203B41FA5}">
                      <a16:colId xmlns:a16="http://schemas.microsoft.com/office/drawing/2014/main" val="1856766805"/>
                    </a:ext>
                  </a:extLst>
                </a:gridCol>
                <a:gridCol w="756212">
                  <a:extLst>
                    <a:ext uri="{9D8B030D-6E8A-4147-A177-3AD203B41FA5}">
                      <a16:colId xmlns:a16="http://schemas.microsoft.com/office/drawing/2014/main" val="4005409712"/>
                    </a:ext>
                  </a:extLst>
                </a:gridCol>
                <a:gridCol w="756212">
                  <a:extLst>
                    <a:ext uri="{9D8B030D-6E8A-4147-A177-3AD203B41FA5}">
                      <a16:colId xmlns:a16="http://schemas.microsoft.com/office/drawing/2014/main" val="1819891212"/>
                    </a:ext>
                  </a:extLst>
                </a:gridCol>
                <a:gridCol w="756212">
                  <a:extLst>
                    <a:ext uri="{9D8B030D-6E8A-4147-A177-3AD203B41FA5}">
                      <a16:colId xmlns:a16="http://schemas.microsoft.com/office/drawing/2014/main" val="2780713729"/>
                    </a:ext>
                  </a:extLst>
                </a:gridCol>
                <a:gridCol w="756212">
                  <a:extLst>
                    <a:ext uri="{9D8B030D-6E8A-4147-A177-3AD203B41FA5}">
                      <a16:colId xmlns:a16="http://schemas.microsoft.com/office/drawing/2014/main" val="1672979293"/>
                    </a:ext>
                  </a:extLst>
                </a:gridCol>
                <a:gridCol w="756212">
                  <a:extLst>
                    <a:ext uri="{9D8B030D-6E8A-4147-A177-3AD203B41FA5}">
                      <a16:colId xmlns:a16="http://schemas.microsoft.com/office/drawing/2014/main" val="975587930"/>
                    </a:ext>
                  </a:extLst>
                </a:gridCol>
                <a:gridCol w="754709">
                  <a:extLst>
                    <a:ext uri="{9D8B030D-6E8A-4147-A177-3AD203B41FA5}">
                      <a16:colId xmlns:a16="http://schemas.microsoft.com/office/drawing/2014/main" val="1140780023"/>
                    </a:ext>
                  </a:extLst>
                </a:gridCol>
              </a:tblGrid>
              <a:tr h="51553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A1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A2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A3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A4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A5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A6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A7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A8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A9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A10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0688381"/>
                  </a:ext>
                </a:extLst>
              </a:tr>
              <a:tr h="51553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B1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B2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B3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B4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B5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B6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B7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B8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B9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B10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9540967"/>
                  </a:ext>
                </a:extLst>
              </a:tr>
              <a:tr h="51553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C2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C8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C9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C10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120397"/>
                  </a:ext>
                </a:extLst>
              </a:tr>
              <a:tr h="51553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D1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D2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D3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D4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D5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D6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D7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D8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D9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D10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4520278"/>
                  </a:ext>
                </a:extLst>
              </a:tr>
              <a:tr h="51553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E1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E2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E3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E4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E5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E6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E7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E8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E9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E10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945991"/>
                  </a:ext>
                </a:extLst>
              </a:tr>
              <a:tr h="51553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F1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F2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F3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F4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F5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F6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F7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F8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F9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F10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477512"/>
                  </a:ext>
                </a:extLst>
              </a:tr>
              <a:tr h="51521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G1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G2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G3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G4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G5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G6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G7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G8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G9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G10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722504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463ED2A5-9D6F-456B-8378-407A7BCFCF3F}"/>
              </a:ext>
            </a:extLst>
          </p:cNvPr>
          <p:cNvSpPr txBox="1"/>
          <p:nvPr/>
        </p:nvSpPr>
        <p:spPr>
          <a:xfrm>
            <a:off x="6614058" y="1753100"/>
            <a:ext cx="1887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+mn-ea"/>
              </a:rPr>
              <a:t>임계 영역</a:t>
            </a:r>
          </a:p>
        </p:txBody>
      </p:sp>
    </p:spTree>
    <p:extLst>
      <p:ext uri="{BB962C8B-B14F-4D97-AF65-F5344CB8AC3E}">
        <p14:creationId xmlns:p14="http://schemas.microsoft.com/office/powerpoint/2010/main" val="3975625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4AF365FC-A95D-4751-BB1E-970B017D368D}"/>
              </a:ext>
            </a:extLst>
          </p:cNvPr>
          <p:cNvSpPr txBox="1"/>
          <p:nvPr/>
        </p:nvSpPr>
        <p:spPr>
          <a:xfrm>
            <a:off x="556847" y="284756"/>
            <a:ext cx="36471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졸업 연구 개요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6CCA1D3-965F-4061-A068-E41E804E1253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9C0DC2-FFFB-44C1-B352-28D4A78AF636}"/>
              </a:ext>
            </a:extLst>
          </p:cNvPr>
          <p:cNvSpPr txBox="1"/>
          <p:nvPr/>
        </p:nvSpPr>
        <p:spPr>
          <a:xfrm>
            <a:off x="325763" y="1504249"/>
            <a:ext cx="3201689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ko-KR" altLang="en-US" sz="2400" dirty="0">
                <a:latin typeface="+mn-ea"/>
              </a:rPr>
              <a:t>연구 개발 배경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EAB103-CFA4-475A-B22E-DBFC277B626D}"/>
              </a:ext>
            </a:extLst>
          </p:cNvPr>
          <p:cNvSpPr txBox="1"/>
          <p:nvPr/>
        </p:nvSpPr>
        <p:spPr>
          <a:xfrm>
            <a:off x="738092" y="2168344"/>
            <a:ext cx="492059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dirty="0">
                <a:latin typeface="+mn-ea"/>
              </a:rPr>
              <a:t>안전요원의 사각 지역으로 </a:t>
            </a:r>
            <a:r>
              <a:rPr lang="ko-KR" altLang="en-US" b="1" dirty="0">
                <a:solidFill>
                  <a:srgbClr val="FF0000"/>
                </a:solidFill>
                <a:latin typeface="+mn-ea"/>
              </a:rPr>
              <a:t>인명사고 발생</a:t>
            </a:r>
            <a:endParaRPr lang="en-US" altLang="ko-KR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AA4D02-73C0-4419-BC43-F6D54E45876A}"/>
              </a:ext>
            </a:extLst>
          </p:cNvPr>
          <p:cNvSpPr txBox="1"/>
          <p:nvPr/>
        </p:nvSpPr>
        <p:spPr>
          <a:xfrm>
            <a:off x="738092" y="2670638"/>
            <a:ext cx="517238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dirty="0">
                <a:latin typeface="+mn-ea"/>
              </a:rPr>
              <a:t>다수의 수영장 이용으로 인해 사고 </a:t>
            </a:r>
            <a:r>
              <a:rPr lang="ko-KR" altLang="en-US" b="1" dirty="0">
                <a:solidFill>
                  <a:srgbClr val="FF0000"/>
                </a:solidFill>
                <a:latin typeface="+mn-ea"/>
              </a:rPr>
              <a:t>식별 불가</a:t>
            </a:r>
            <a:endParaRPr lang="en-US" altLang="ko-KR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EA8EC26-0706-4A2F-BF57-186F566E72F0}"/>
              </a:ext>
            </a:extLst>
          </p:cNvPr>
          <p:cNvSpPr txBox="1"/>
          <p:nvPr/>
        </p:nvSpPr>
        <p:spPr>
          <a:xfrm>
            <a:off x="738092" y="3242400"/>
            <a:ext cx="472180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dirty="0">
                <a:latin typeface="+mn-ea"/>
              </a:rPr>
              <a:t>향후 </a:t>
            </a:r>
            <a:r>
              <a:rPr lang="ko-KR" altLang="en-US" b="1" dirty="0">
                <a:solidFill>
                  <a:srgbClr val="FF0000"/>
                </a:solidFill>
                <a:latin typeface="+mn-ea"/>
              </a:rPr>
              <a:t>안전 대책의 부재</a:t>
            </a:r>
            <a:endParaRPr lang="en-US" altLang="ko-KR" b="1" dirty="0">
              <a:solidFill>
                <a:srgbClr val="FF0000"/>
              </a:solidFill>
              <a:latin typeface="+mn-ea"/>
            </a:endParaRPr>
          </a:p>
        </p:txBody>
      </p:sp>
      <p:pic>
        <p:nvPicPr>
          <p:cNvPr id="16" name="그림 15" descr="기사2번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3966" y="3978593"/>
            <a:ext cx="5920179" cy="2667372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6396FB31-1E03-4650-A730-1E5EF072CBA7}"/>
              </a:ext>
            </a:extLst>
          </p:cNvPr>
          <p:cNvSpPr/>
          <p:nvPr/>
        </p:nvSpPr>
        <p:spPr>
          <a:xfrm>
            <a:off x="7017026" y="6042991"/>
            <a:ext cx="1848678" cy="2517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216BE99-8031-4141-A3AD-1C4F0BCFC1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966" y="449885"/>
            <a:ext cx="5928874" cy="3436918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6B42E5F0-199C-4959-9157-440D321EC28F}"/>
              </a:ext>
            </a:extLst>
          </p:cNvPr>
          <p:cNvSpPr/>
          <p:nvPr/>
        </p:nvSpPr>
        <p:spPr>
          <a:xfrm>
            <a:off x="7213813" y="3039970"/>
            <a:ext cx="3842533" cy="2024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E8D9A04-C3E2-4EAB-B9C9-473299DE8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6</a:t>
            </a:fld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8362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4AF365FC-A95D-4751-BB1E-970B017D368D}"/>
              </a:ext>
            </a:extLst>
          </p:cNvPr>
          <p:cNvSpPr txBox="1"/>
          <p:nvPr/>
        </p:nvSpPr>
        <p:spPr>
          <a:xfrm>
            <a:off x="556847" y="284756"/>
            <a:ext cx="36471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졸업 연구 개요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6CCA1D3-965F-4061-A068-E41E804E1253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9C0DC2-FFFB-44C1-B352-28D4A78AF636}"/>
              </a:ext>
            </a:extLst>
          </p:cNvPr>
          <p:cNvSpPr txBox="1"/>
          <p:nvPr/>
        </p:nvSpPr>
        <p:spPr>
          <a:xfrm>
            <a:off x="325765" y="1499723"/>
            <a:ext cx="3201689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ko-KR" altLang="en-US" sz="2400" dirty="0">
                <a:latin typeface="+mn-ea"/>
              </a:rPr>
              <a:t>수영장 사고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749EAF-93C7-45BC-8C30-51C0C8267959}"/>
              </a:ext>
            </a:extLst>
          </p:cNvPr>
          <p:cNvSpPr txBox="1"/>
          <p:nvPr/>
        </p:nvSpPr>
        <p:spPr>
          <a:xfrm>
            <a:off x="768885" y="2137169"/>
            <a:ext cx="4697353" cy="13388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dirty="0">
                <a:latin typeface="+mn-ea"/>
              </a:rPr>
              <a:t>OECD</a:t>
            </a:r>
            <a:r>
              <a:rPr lang="ko-KR" altLang="en-US" dirty="0">
                <a:latin typeface="+mn-ea"/>
              </a:rPr>
              <a:t> 국가중 </a:t>
            </a:r>
            <a:r>
              <a:rPr lang="ko-KR" altLang="en-US" b="1" dirty="0">
                <a:solidFill>
                  <a:srgbClr val="FF0000"/>
                </a:solidFill>
                <a:latin typeface="+mn-ea"/>
              </a:rPr>
              <a:t>가장 높은 사망률</a:t>
            </a:r>
            <a:r>
              <a:rPr lang="ko-KR" altLang="en-US" dirty="0">
                <a:latin typeface="+mn-ea"/>
              </a:rPr>
              <a:t>을</a:t>
            </a:r>
            <a:endParaRPr lang="en-US" altLang="ko-KR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+mn-ea"/>
              </a:rPr>
              <a:t>    기록하고 있음</a:t>
            </a:r>
            <a:endParaRPr lang="en-US" altLang="ko-KR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n-ea"/>
              </a:rPr>
              <a:t>-   </a:t>
            </a:r>
            <a:r>
              <a:rPr lang="ko-KR" altLang="en-US" dirty="0">
                <a:latin typeface="+mn-ea"/>
              </a:rPr>
              <a:t>적절한 인원수가 배치되지 않고 있음</a:t>
            </a:r>
            <a:endParaRPr lang="en-US" altLang="ko-KR" dirty="0">
              <a:latin typeface="+mn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AD9961A-8FBF-4833-AEDB-1E3D9065C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668" y="955784"/>
            <a:ext cx="7372350" cy="4943475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647187E-F2CE-43A8-8AD9-8C59C4AC9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7</a:t>
            </a:fld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99879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4AF365FC-A95D-4751-BB1E-970B017D368D}"/>
              </a:ext>
            </a:extLst>
          </p:cNvPr>
          <p:cNvSpPr txBox="1"/>
          <p:nvPr/>
        </p:nvSpPr>
        <p:spPr>
          <a:xfrm>
            <a:off x="556847" y="284756"/>
            <a:ext cx="36471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졸업 연구 개요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6CCA1D3-965F-4061-A068-E41E804E1253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500C6A-9BE6-4B43-8B47-A5A8DA382C4B}"/>
              </a:ext>
            </a:extLst>
          </p:cNvPr>
          <p:cNvSpPr txBox="1"/>
          <p:nvPr/>
        </p:nvSpPr>
        <p:spPr>
          <a:xfrm>
            <a:off x="1011214" y="1298310"/>
            <a:ext cx="4832538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연구 개발 </a:t>
            </a:r>
            <a:r>
              <a:rPr lang="ko-KR" altLang="en-US" sz="3200" dirty="0">
                <a:latin typeface="+mn-ea"/>
              </a:rPr>
              <a:t>목표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20AE3-BD24-45A2-BCA0-07A9410E28C5}"/>
              </a:ext>
            </a:extLst>
          </p:cNvPr>
          <p:cNvSpPr txBox="1"/>
          <p:nvPr/>
        </p:nvSpPr>
        <p:spPr>
          <a:xfrm>
            <a:off x="1639950" y="2177801"/>
            <a:ext cx="89121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400" dirty="0">
                <a:latin typeface="+mn-ea"/>
              </a:rPr>
              <a:t>사용자</a:t>
            </a:r>
            <a:r>
              <a:rPr lang="en-US" altLang="ko-KR" sz="2400" dirty="0">
                <a:latin typeface="+mn-ea"/>
              </a:rPr>
              <a:t>(</a:t>
            </a:r>
            <a:r>
              <a:rPr lang="ko-KR" altLang="en-US" sz="2400" dirty="0">
                <a:latin typeface="+mn-ea"/>
              </a:rPr>
              <a:t>유아</a:t>
            </a:r>
            <a:r>
              <a:rPr lang="en-US" altLang="ko-KR" sz="2400" dirty="0">
                <a:latin typeface="+mn-ea"/>
              </a:rPr>
              <a:t>)</a:t>
            </a:r>
            <a:r>
              <a:rPr lang="ko-KR" altLang="en-US" sz="2400" dirty="0">
                <a:latin typeface="+mn-ea"/>
              </a:rPr>
              <a:t>가</a:t>
            </a:r>
            <a:r>
              <a:rPr lang="en-US" altLang="ko-KR" sz="2400" dirty="0">
                <a:latin typeface="+mn-ea"/>
              </a:rPr>
              <a:t> </a:t>
            </a:r>
            <a:r>
              <a:rPr lang="ko-KR" altLang="en-US" sz="2400" dirty="0">
                <a:latin typeface="+mn-ea"/>
              </a:rPr>
              <a:t>착용하기 쉬운 </a:t>
            </a:r>
            <a:r>
              <a:rPr lang="en-US" altLang="ko-KR" sz="2400" dirty="0">
                <a:latin typeface="+mn-ea"/>
              </a:rPr>
              <a:t>Band </a:t>
            </a:r>
            <a:r>
              <a:rPr lang="ko-KR" altLang="en-US" sz="2400" dirty="0">
                <a:latin typeface="+mn-ea"/>
              </a:rPr>
              <a:t>형태를 제공</a:t>
            </a:r>
            <a:endParaRPr lang="en-US" altLang="ko-KR" sz="2400" dirty="0"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FFA82E-B845-4D40-93EA-AB261E7FDBAE}"/>
              </a:ext>
            </a:extLst>
          </p:cNvPr>
          <p:cNvSpPr txBox="1"/>
          <p:nvPr/>
        </p:nvSpPr>
        <p:spPr>
          <a:xfrm>
            <a:off x="1639950" y="2939658"/>
            <a:ext cx="951838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400" dirty="0">
                <a:latin typeface="+mn-ea"/>
              </a:rPr>
              <a:t>안전요원의 근무태만으로 인명사고 발생 시 즉각적인 대응 유도</a:t>
            </a:r>
            <a:endParaRPr lang="en-US" altLang="ko-KR" sz="2400" dirty="0">
              <a:latin typeface="+mn-ea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0275681-2A1A-4982-8ABB-3D9E0C0E5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2990" y="3701515"/>
            <a:ext cx="5546020" cy="3043084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EAFA071-12B2-46CA-96E3-C870550AD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8</a:t>
            </a:fld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62469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4AF365FC-A95D-4751-BB1E-970B017D368D}"/>
              </a:ext>
            </a:extLst>
          </p:cNvPr>
          <p:cNvSpPr txBox="1"/>
          <p:nvPr/>
        </p:nvSpPr>
        <p:spPr>
          <a:xfrm>
            <a:off x="556847" y="284756"/>
            <a:ext cx="36471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졸업 연구 개요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6CCA1D3-965F-4061-A068-E41E804E1253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8972AAC-A7CA-44EB-89DE-8BD6D45B7619}"/>
              </a:ext>
            </a:extLst>
          </p:cNvPr>
          <p:cNvSpPr txBox="1"/>
          <p:nvPr/>
        </p:nvSpPr>
        <p:spPr>
          <a:xfrm>
            <a:off x="1002337" y="1292834"/>
            <a:ext cx="5093663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연구 개발 </a:t>
            </a:r>
            <a:r>
              <a:rPr lang="ko-KR" altLang="en-US" sz="3200" dirty="0">
                <a:latin typeface="+mn-ea"/>
              </a:rPr>
              <a:t>효과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FC67F69-B7C2-4663-AD88-E90860B6BD65}"/>
              </a:ext>
            </a:extLst>
          </p:cNvPr>
          <p:cNvSpPr txBox="1"/>
          <p:nvPr/>
        </p:nvSpPr>
        <p:spPr>
          <a:xfrm>
            <a:off x="1639950" y="2177801"/>
            <a:ext cx="89121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유아들에게 더 </a:t>
            </a:r>
            <a:r>
              <a:rPr lang="ko-KR" altLang="en-US" sz="2400" b="1" dirty="0">
                <a:solidFill>
                  <a:srgbClr val="FF0000"/>
                </a:solidFill>
                <a:latin typeface="+mn-ea"/>
              </a:rPr>
              <a:t>안전한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수영장 환경 제공</a:t>
            </a:r>
            <a:endParaRPr lang="en-US" altLang="ko-KR" sz="2400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46E99F5-B0CA-4C1B-B868-11B47CE403DD}"/>
              </a:ext>
            </a:extLst>
          </p:cNvPr>
          <p:cNvSpPr txBox="1"/>
          <p:nvPr/>
        </p:nvSpPr>
        <p:spPr>
          <a:xfrm>
            <a:off x="1639950" y="2939658"/>
            <a:ext cx="89121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안전요원들의 </a:t>
            </a:r>
            <a:r>
              <a:rPr lang="ko-KR" altLang="en-US" sz="2400" b="1" dirty="0">
                <a:solidFill>
                  <a:srgbClr val="FF0000"/>
                </a:solidFill>
                <a:latin typeface="+mn-ea"/>
              </a:rPr>
              <a:t>원활한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구조활동 지원</a:t>
            </a:r>
            <a:endParaRPr lang="en-US" altLang="ko-KR" sz="2400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14C626-4573-4F7F-969C-E9C36CE53E39}"/>
              </a:ext>
            </a:extLst>
          </p:cNvPr>
          <p:cNvSpPr txBox="1"/>
          <p:nvPr/>
        </p:nvSpPr>
        <p:spPr>
          <a:xfrm>
            <a:off x="1639950" y="3701515"/>
            <a:ext cx="89121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400" dirty="0">
                <a:latin typeface="+mn-ea"/>
              </a:rPr>
              <a:t>수영장의 안전 시설 및 방침에 대한 부모들의 </a:t>
            </a:r>
            <a:r>
              <a:rPr lang="ko-KR" altLang="en-US" sz="2400" b="1" dirty="0">
                <a:solidFill>
                  <a:srgbClr val="FF0000"/>
                </a:solidFill>
                <a:latin typeface="+mn-ea"/>
              </a:rPr>
              <a:t>신뢰성</a:t>
            </a:r>
            <a:r>
              <a:rPr lang="ko-KR" altLang="en-US" sz="2400" dirty="0">
                <a:solidFill>
                  <a:srgbClr val="FF0000"/>
                </a:solidFill>
                <a:latin typeface="+mn-ea"/>
              </a:rPr>
              <a:t> </a:t>
            </a:r>
            <a:r>
              <a:rPr lang="ko-KR" altLang="en-US" sz="2400" b="1" dirty="0">
                <a:solidFill>
                  <a:srgbClr val="FF0000"/>
                </a:solidFill>
                <a:latin typeface="+mn-ea"/>
              </a:rPr>
              <a:t>증가</a:t>
            </a:r>
            <a:endParaRPr lang="en-US" altLang="ko-KR" sz="24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9A0508C-9A6F-4186-A6AB-E52A60297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9</a:t>
            </a:fld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76072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5188</TotalTime>
  <Words>1032</Words>
  <Application>Microsoft Office PowerPoint</Application>
  <PresentationFormat>와이드스크린</PresentationFormat>
  <Paragraphs>314</Paragraphs>
  <Slides>23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맑은 고딕</vt:lpstr>
      <vt:lpstr>Wingdings</vt:lpstr>
      <vt:lpstr>Arial</vt:lpstr>
      <vt:lpstr>함초롬바탕</vt:lpstr>
      <vt:lpstr>a가시고기B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동민 김</dc:creator>
  <cp:lastModifiedBy>동민 김</cp:lastModifiedBy>
  <cp:revision>401</cp:revision>
  <dcterms:created xsi:type="dcterms:W3CDTF">2017-12-04T01:57:06Z</dcterms:created>
  <dcterms:modified xsi:type="dcterms:W3CDTF">2018-01-24T17:50:26Z</dcterms:modified>
</cp:coreProperties>
</file>